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7" r:id="rId2"/>
    <p:sldId id="259" r:id="rId3"/>
    <p:sldId id="261" r:id="rId4"/>
    <p:sldId id="318" r:id="rId5"/>
    <p:sldId id="347" r:id="rId6"/>
    <p:sldId id="269" r:id="rId7"/>
    <p:sldId id="270" r:id="rId8"/>
    <p:sldId id="271" r:id="rId9"/>
    <p:sldId id="272" r:id="rId10"/>
    <p:sldId id="319" r:id="rId11"/>
    <p:sldId id="320" r:id="rId12"/>
    <p:sldId id="321" r:id="rId13"/>
    <p:sldId id="323" r:id="rId14"/>
    <p:sldId id="322" r:id="rId15"/>
    <p:sldId id="348" r:id="rId16"/>
    <p:sldId id="349" r:id="rId17"/>
    <p:sldId id="328" r:id="rId18"/>
    <p:sldId id="274" r:id="rId19"/>
    <p:sldId id="275" r:id="rId20"/>
    <p:sldId id="273" r:id="rId21"/>
    <p:sldId id="371" r:id="rId22"/>
    <p:sldId id="372" r:id="rId23"/>
    <p:sldId id="373" r:id="rId24"/>
    <p:sldId id="374" r:id="rId25"/>
    <p:sldId id="333" r:id="rId26"/>
    <p:sldId id="276" r:id="rId27"/>
    <p:sldId id="278" r:id="rId28"/>
    <p:sldId id="280" r:id="rId29"/>
    <p:sldId id="281" r:id="rId30"/>
    <p:sldId id="282" r:id="rId31"/>
    <p:sldId id="332" r:id="rId32"/>
    <p:sldId id="324" r:id="rId33"/>
    <p:sldId id="334" r:id="rId34"/>
    <p:sldId id="335" r:id="rId35"/>
    <p:sldId id="336" r:id="rId36"/>
    <p:sldId id="337" r:id="rId37"/>
    <p:sldId id="375" r:id="rId38"/>
    <p:sldId id="339" r:id="rId39"/>
    <p:sldId id="340" r:id="rId40"/>
    <p:sldId id="341" r:id="rId41"/>
    <p:sldId id="342" r:id="rId42"/>
    <p:sldId id="343" r:id="rId43"/>
    <p:sldId id="376" r:id="rId44"/>
    <p:sldId id="344" r:id="rId45"/>
    <p:sldId id="346" r:id="rId46"/>
    <p:sldId id="338" r:id="rId47"/>
    <p:sldId id="350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6" r:id="rId60"/>
    <p:sldId id="367" r:id="rId61"/>
    <p:sldId id="368" r:id="rId62"/>
    <p:sldId id="369" r:id="rId63"/>
    <p:sldId id="370" r:id="rId64"/>
    <p:sldId id="325" r:id="rId65"/>
    <p:sldId id="326" r:id="rId66"/>
    <p:sldId id="327" r:id="rId67"/>
  </p:sldIdLst>
  <p:sldSz cx="12192000" cy="6858000"/>
  <p:notesSz cx="10233025" cy="71024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イントロ" id="{8FBE2A4F-3F77-4363-BF4D-C78CB3AF9025}">
          <p14:sldIdLst>
            <p14:sldId id="257"/>
            <p14:sldId id="259"/>
            <p14:sldId id="261"/>
            <p14:sldId id="318"/>
            <p14:sldId id="347"/>
          </p14:sldIdLst>
        </p14:section>
        <p14:section name="使い方の練習１：まず使ってみる" id="{FBDD6B00-6F0A-4DDD-A97B-9105D95ACBA9}">
          <p14:sldIdLst>
            <p14:sldId id="269"/>
            <p14:sldId id="270"/>
            <p14:sldId id="271"/>
            <p14:sldId id="272"/>
            <p14:sldId id="319"/>
            <p14:sldId id="320"/>
            <p14:sldId id="321"/>
            <p14:sldId id="323"/>
            <p14:sldId id="322"/>
            <p14:sldId id="348"/>
            <p14:sldId id="349"/>
            <p14:sldId id="328"/>
            <p14:sldId id="274"/>
            <p14:sldId id="275"/>
            <p14:sldId id="273"/>
            <p14:sldId id="371"/>
            <p14:sldId id="372"/>
            <p14:sldId id="373"/>
            <p14:sldId id="374"/>
            <p14:sldId id="333"/>
            <p14:sldId id="276"/>
            <p14:sldId id="278"/>
            <p14:sldId id="280"/>
            <p14:sldId id="281"/>
            <p14:sldId id="282"/>
          </p14:sldIdLst>
        </p14:section>
        <p14:section name="外部との連携" id="{2E9A1C67-1FD3-4E12-85E9-4B6CD910FFFC}">
          <p14:sldIdLst>
            <p14:sldId id="332"/>
            <p14:sldId id="324"/>
            <p14:sldId id="334"/>
            <p14:sldId id="335"/>
            <p14:sldId id="336"/>
            <p14:sldId id="337"/>
            <p14:sldId id="375"/>
            <p14:sldId id="339"/>
            <p14:sldId id="340"/>
            <p14:sldId id="341"/>
            <p14:sldId id="342"/>
            <p14:sldId id="343"/>
            <p14:sldId id="376"/>
            <p14:sldId id="344"/>
          </p14:sldIdLst>
        </p14:section>
        <p14:section name="いろいろやってみよう" id="{7B1D4847-FB05-4374-A5E2-478C43D1C6AC}">
          <p14:sldIdLst>
            <p14:sldId id="346"/>
            <p14:sldId id="338"/>
            <p14:sldId id="35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6"/>
            <p14:sldId id="367"/>
            <p14:sldId id="368"/>
            <p14:sldId id="369"/>
            <p14:sldId id="370"/>
          </p14:sldIdLst>
        </p14:section>
        <p14:section name="R情報" id="{856051F6-B926-4EAB-B08F-DABCB7B23C0F}">
          <p14:sldIdLst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71" d="100"/>
          <a:sy n="71" d="100"/>
        </p:scale>
        <p:origin x="3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281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21" cy="3558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5818" y="1"/>
            <a:ext cx="4434921" cy="3558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9CF37-11F4-4F2E-9E80-947FDC63BA0D}" type="datetimeFigureOut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746580"/>
            <a:ext cx="4434921" cy="355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5818" y="6746580"/>
            <a:ext cx="4434921" cy="355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6BB83-7618-408E-A59F-F90C7F102C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869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311" cy="35635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6346" y="0"/>
            <a:ext cx="4434311" cy="35635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BCC45B9E-50A2-479D-9E3E-4B810FB91A35}" type="datetimeFigureOut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303" y="3418066"/>
            <a:ext cx="8186420" cy="2796600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6119"/>
            <a:ext cx="4434311" cy="35635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6346" y="6746119"/>
            <a:ext cx="4434311" cy="35635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88D94190-AE82-4B9A-9EC7-1E3D3308A9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3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804838" indent="-309553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238212" indent="-247642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733497" indent="-247642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228781" indent="-247642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fld id="{A117772B-EF2D-4299-AADE-100301C2C0C3}" type="slidenum">
              <a:rPr lang="en-US" altLang="ja-JP" sz="1300"/>
              <a:pPr/>
              <a:t>3</a:t>
            </a:fld>
            <a:endParaRPr lang="en-US" altLang="ja-JP" sz="13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ja-JP" altLang="en-US"/>
              <a:t>個体群動態シミュレーション</a:t>
            </a:r>
          </a:p>
          <a:p>
            <a:pPr lvl="1" eaLnBrk="1" hangingPunct="1"/>
            <a:r>
              <a:rPr lang="en-US" altLang="ja-JP"/>
              <a:t>C, C++, JAVA</a:t>
            </a:r>
            <a:r>
              <a:rPr lang="ja-JP" altLang="en-US"/>
              <a:t>等のコンパイル言語や</a:t>
            </a:r>
            <a:r>
              <a:rPr lang="en-US" altLang="ja-JP"/>
              <a:t>Mathematica</a:t>
            </a:r>
            <a:r>
              <a:rPr lang="ja-JP" altLang="en-US"/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239030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6AD2A-0C63-4B26-829E-467E9B0D26B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34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94190-AE82-4B9A-9EC7-1E3D3308A95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2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6AD2A-0C63-4B26-829E-467E9B0D26B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56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6AD2A-0C63-4B26-829E-467E9B0D26BB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84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http://qiita.com/ShingoOikawa/items/93d9913dfe2f48f9e6ba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94190-AE82-4B9A-9EC7-1E3D3308A950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252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08D0-93FB-485D-8E2E-D313F833FD10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58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612C8-234F-44D4-BC93-D56F3CFCB719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721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D30E-EF2E-43DB-A620-35B00F9D4C02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201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4C23-E633-437A-9EC5-5AC945E3B9FB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9391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D329-BD20-45C2-B34A-B26354442DA1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10F4-FBCC-4EA5-A838-3B6F78EC50B0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908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D51E-133C-4AEF-944E-A4059F1E4852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20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BE13-E5D7-48CB-8BBD-106951885668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516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04E0-A66F-44AE-A2D5-C0B7414F95DC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261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74FE0-617D-422F-9935-A24657ACD762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749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32F06-4748-4DA5-8923-11A348889734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33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FFE4-E2D5-42BC-8480-777F76F7FEAF}" type="datetime1">
              <a:rPr kumimoji="1" lang="ja-JP" altLang="en-US" smtClean="0"/>
              <a:t>2017/6/5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7672D-401E-4825-87C3-E9E377648ED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295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ran.ism.ac.j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hyperlink" Target="http://www.okada.jp.org/RWiki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hyperlink" Target="http://www.okada.jp.org/RWiki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hyperlink" Target="http://www.okada.jp.org/RWiki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623771"/>
          </a:xfrm>
        </p:spPr>
        <p:txBody>
          <a:bodyPr/>
          <a:lstStyle/>
          <a:p>
            <a:r>
              <a:rPr kumimoji="1" lang="ja-JP" altLang="en-US" dirty="0"/>
              <a:t>Ｒ講習会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２０１７年６月６日　</a:t>
            </a:r>
            <a:r>
              <a:rPr lang="ja-JP" altLang="en-US" dirty="0">
                <a:solidFill>
                  <a:schemeClr val="tx1"/>
                </a:solidFill>
              </a:rPr>
              <a:t>１０</a:t>
            </a:r>
            <a:r>
              <a:rPr lang="en-US" altLang="ja-JP" dirty="0">
                <a:solidFill>
                  <a:schemeClr val="tx1"/>
                </a:solidFill>
              </a:rPr>
              <a:t>~</a:t>
            </a:r>
            <a:r>
              <a:rPr lang="ja-JP" altLang="en-US" dirty="0">
                <a:solidFill>
                  <a:schemeClr val="tx1"/>
                </a:solidFill>
              </a:rPr>
              <a:t>１２時</a:t>
            </a:r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資源管理研究センター　資源管理グループ　市野川桃子</a:t>
            </a:r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608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よく使う関数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en-US" altLang="ja-JP" dirty="0"/>
              <a:t>sum    </a:t>
            </a:r>
            <a:r>
              <a:rPr kumimoji="1" lang="ja-JP" altLang="en-US" dirty="0"/>
              <a:t>足し算</a:t>
            </a:r>
            <a:endParaRPr kumimoji="1" lang="en-US" altLang="ja-JP" dirty="0"/>
          </a:p>
          <a:p>
            <a:r>
              <a:rPr kumimoji="1" lang="en-US" altLang="ja-JP" dirty="0"/>
              <a:t>mean  </a:t>
            </a:r>
            <a:r>
              <a:rPr kumimoji="1" lang="ja-JP" altLang="en-US" dirty="0"/>
              <a:t>平均</a:t>
            </a:r>
            <a:endParaRPr kumimoji="1" lang="en-US" altLang="ja-JP" dirty="0"/>
          </a:p>
          <a:p>
            <a:r>
              <a:rPr lang="en-US" altLang="ja-JP" dirty="0"/>
              <a:t>sqrt  </a:t>
            </a:r>
            <a:r>
              <a:rPr lang="ja-JP" altLang="en-US" dirty="0"/>
              <a:t>ルート</a:t>
            </a:r>
            <a:endParaRPr lang="en-US" altLang="ja-JP" dirty="0"/>
          </a:p>
          <a:p>
            <a:r>
              <a:rPr kumimoji="1" lang="en-US" altLang="ja-JP" dirty="0"/>
              <a:t>log </a:t>
            </a:r>
            <a:r>
              <a:rPr kumimoji="1" lang="ja-JP" altLang="en-US" dirty="0"/>
              <a:t>自然対数</a:t>
            </a:r>
            <a:endParaRPr kumimoji="1" lang="en-US" altLang="ja-JP" dirty="0"/>
          </a:p>
          <a:p>
            <a:r>
              <a:rPr kumimoji="1" lang="en-US" altLang="ja-JP" dirty="0"/>
              <a:t>log10 </a:t>
            </a:r>
            <a:r>
              <a:rPr kumimoji="1" lang="ja-JP" altLang="en-US" dirty="0"/>
              <a:t>常用対数</a:t>
            </a:r>
            <a:endParaRPr kumimoji="1" lang="en-US" altLang="ja-JP" dirty="0"/>
          </a:p>
          <a:p>
            <a:r>
              <a:rPr lang="en-US" altLang="ja-JP" dirty="0"/>
              <a:t>help </a:t>
            </a:r>
            <a:r>
              <a:rPr lang="ja-JP" altLang="en-US" dirty="0"/>
              <a:t>ヘルプの表示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37807" y="5215473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関数名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引数</a:t>
            </a:r>
            <a:r>
              <a:rPr kumimoji="1" lang="en-US" altLang="ja-JP" sz="4000" dirty="0"/>
              <a:t>)</a:t>
            </a:r>
            <a:r>
              <a:rPr kumimoji="1" lang="ja-JP" altLang="en-US" sz="4000" dirty="0"/>
              <a:t>が基本</a:t>
            </a:r>
          </a:p>
        </p:txBody>
      </p:sp>
    </p:spTree>
    <p:extLst>
      <p:ext uri="{BB962C8B-B14F-4D97-AF65-F5344CB8AC3E}">
        <p14:creationId xmlns:p14="http://schemas.microsoft.com/office/powerpoint/2010/main" val="19242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" t="24791" r="38026" b="18715"/>
          <a:stretch/>
        </p:blipFill>
        <p:spPr>
          <a:xfrm>
            <a:off x="491689" y="1690688"/>
            <a:ext cx="9490511" cy="5707780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77516" y="365125"/>
            <a:ext cx="10776284" cy="1325563"/>
          </a:xfrm>
        </p:spPr>
        <p:txBody>
          <a:bodyPr/>
          <a:lstStyle/>
          <a:p>
            <a:r>
              <a:rPr kumimoji="1" lang="ja-JP" altLang="en-US" dirty="0"/>
              <a:t>変数に値を代入する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77030" y="3016251"/>
            <a:ext cx="3562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a   &lt;-   3</a:t>
            </a:r>
            <a:endParaRPr kumimoji="1" lang="ja-JP" altLang="en-US" sz="6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24600" y="412424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変数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056602" y="394441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代入</a:t>
            </a:r>
            <a:endParaRPr kumimoji="1" lang="en-US" altLang="ja-JP" sz="3600" dirty="0"/>
          </a:p>
          <a:p>
            <a:r>
              <a:rPr lang="ja-JP" altLang="en-US" sz="3600" dirty="0"/>
              <a:t>記号</a:t>
            </a:r>
            <a:endParaRPr kumimoji="1" lang="ja-JP" altLang="en-US" sz="3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692893" y="413957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数</a:t>
            </a:r>
          </a:p>
        </p:txBody>
      </p:sp>
      <p:sp>
        <p:nvSpPr>
          <p:cNvPr id="10" name="四角形: 角を丸くする 9"/>
          <p:cNvSpPr/>
          <p:nvPr/>
        </p:nvSpPr>
        <p:spPr>
          <a:xfrm>
            <a:off x="6070600" y="2743201"/>
            <a:ext cx="5283200" cy="2641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39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0200" y="263525"/>
            <a:ext cx="10515600" cy="240347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いろいろな ”型”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1. </a:t>
            </a:r>
            <a:r>
              <a:rPr lang="ja-JP" altLang="en-US" dirty="0"/>
              <a:t>ベクトル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18135" r="58345" b="18758"/>
          <a:stretch/>
        </p:blipFill>
        <p:spPr>
          <a:xfrm>
            <a:off x="5416924" y="263525"/>
            <a:ext cx="6085609" cy="621116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1126651" y="3981609"/>
            <a:ext cx="17828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a</a:t>
            </a:r>
            <a:r>
              <a:rPr kumimoji="1" lang="en-US" altLang="ja-JP" sz="6600" dirty="0">
                <a:solidFill>
                  <a:srgbClr val="FF0000"/>
                </a:solidFill>
              </a:rPr>
              <a:t>[3]</a:t>
            </a:r>
            <a:endParaRPr kumimoji="1" lang="ja-JP" altLang="en-US" sz="6600" dirty="0">
              <a:solidFill>
                <a:srgbClr val="FF0000"/>
              </a:solidFill>
            </a:endParaRPr>
          </a:p>
        </p:txBody>
      </p:sp>
      <p:sp>
        <p:nvSpPr>
          <p:cNvPr id="9" name="四角形: 角を丸くする 8"/>
          <p:cNvSpPr/>
          <p:nvPr/>
        </p:nvSpPr>
        <p:spPr>
          <a:xfrm>
            <a:off x="420221" y="2884366"/>
            <a:ext cx="4501403" cy="34872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47165" y="4967149"/>
            <a:ext cx="3310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  </a:t>
            </a:r>
            <a:r>
              <a:rPr kumimoji="1" lang="ja-JP" altLang="en-US" sz="3600" dirty="0"/>
              <a:t>↑</a:t>
            </a:r>
            <a:endParaRPr kumimoji="1" lang="en-US" altLang="ja-JP" sz="3600" dirty="0"/>
          </a:p>
          <a:p>
            <a:r>
              <a:rPr kumimoji="1" lang="ja-JP" altLang="en-US" sz="3600" dirty="0"/>
              <a:t>変数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ベクトル</a:t>
            </a:r>
            <a:r>
              <a:rPr kumimoji="1" lang="en-US" altLang="ja-JP" sz="3600" dirty="0"/>
              <a:t>)</a:t>
            </a:r>
          </a:p>
          <a:p>
            <a:endParaRPr kumimoji="1" lang="ja-JP" altLang="en-US" sz="3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62762" y="2969895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ベクトルの中身</a:t>
            </a:r>
            <a:endParaRPr kumimoji="1" lang="en-US" altLang="ja-JP" sz="3600" dirty="0"/>
          </a:p>
          <a:p>
            <a:r>
              <a:rPr lang="ja-JP" altLang="en-US" sz="3600" dirty="0"/>
              <a:t>　　↓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6959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t="10457" r="48693" b="33464"/>
          <a:stretch/>
        </p:blipFill>
        <p:spPr>
          <a:xfrm>
            <a:off x="2720041" y="1357880"/>
            <a:ext cx="7824515" cy="53621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四角形: 角を丸くする 10"/>
          <p:cNvSpPr/>
          <p:nvPr/>
        </p:nvSpPr>
        <p:spPr>
          <a:xfrm>
            <a:off x="8400439" y="0"/>
            <a:ext cx="3416673" cy="348727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0200" y="263525"/>
            <a:ext cx="4779682" cy="240347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いろいろな ”型”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2. </a:t>
            </a:r>
            <a:r>
              <a:rPr kumimoji="1" lang="ja-JP" altLang="en-US" dirty="0"/>
              <a:t>行列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106869" y="1097243"/>
            <a:ext cx="24128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x</a:t>
            </a:r>
            <a:r>
              <a:rPr kumimoji="1" lang="en-US" altLang="ja-JP" sz="6600" dirty="0">
                <a:solidFill>
                  <a:srgbClr val="FF0000"/>
                </a:solidFill>
              </a:rPr>
              <a:t>[2,3]</a:t>
            </a:r>
            <a:endParaRPr kumimoji="1" lang="ja-JP" altLang="en-US" sz="6600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827383" y="2082783"/>
            <a:ext cx="2387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  </a:t>
            </a:r>
            <a:r>
              <a:rPr kumimoji="1" lang="ja-JP" altLang="en-US" sz="3600" dirty="0"/>
              <a:t>↑</a:t>
            </a:r>
            <a:endParaRPr kumimoji="1" lang="en-US" altLang="ja-JP" sz="3600" dirty="0"/>
          </a:p>
          <a:p>
            <a:r>
              <a:rPr kumimoji="1" lang="ja-JP" altLang="en-US" sz="3600" dirty="0"/>
              <a:t>変数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行列</a:t>
            </a:r>
            <a:r>
              <a:rPr kumimoji="1" lang="en-US" altLang="ja-JP" sz="3600" dirty="0"/>
              <a:t>)</a:t>
            </a:r>
          </a:p>
          <a:p>
            <a:endParaRPr kumimoji="1"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942980" y="85529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行列の中身</a:t>
            </a:r>
            <a:endParaRPr kumimoji="1" lang="en-US" altLang="ja-JP" sz="3600" dirty="0"/>
          </a:p>
          <a:p>
            <a:r>
              <a:rPr lang="ja-JP" altLang="en-US" sz="3600" dirty="0"/>
              <a:t>　　↓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5446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-327" t="44052" r="62827" b="9542"/>
          <a:stretch/>
        </p:blipFill>
        <p:spPr>
          <a:xfrm>
            <a:off x="2761130" y="932329"/>
            <a:ext cx="6834478" cy="528592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3311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0583" y="269962"/>
            <a:ext cx="7837489" cy="1537884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いろいろな ”型”</a:t>
            </a:r>
            <a:br>
              <a:rPr kumimoji="1" lang="en-US" altLang="ja-JP" dirty="0"/>
            </a:br>
            <a:r>
              <a:rPr kumimoji="1" lang="en-US" altLang="ja-JP" dirty="0"/>
              <a:t>3. </a:t>
            </a:r>
            <a:r>
              <a:rPr kumimoji="1" lang="ja-JP" altLang="en-US" dirty="0"/>
              <a:t>リスト・データフレーム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22576" y="3649564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test</a:t>
            </a:r>
            <a:r>
              <a:rPr kumimoji="1" lang="en-US" altLang="ja-JP" sz="6600" dirty="0">
                <a:solidFill>
                  <a:srgbClr val="FF0000"/>
                </a:solidFill>
              </a:rPr>
              <a:t>[[1]]</a:t>
            </a:r>
            <a:endParaRPr kumimoji="1" lang="ja-JP" altLang="en-US" sz="6600" dirty="0">
              <a:solidFill>
                <a:srgbClr val="FF0000"/>
              </a:solidFill>
            </a:endParaRPr>
          </a:p>
        </p:txBody>
      </p:sp>
      <p:sp>
        <p:nvSpPr>
          <p:cNvPr id="11" name="四角形: 角を丸くする 10"/>
          <p:cNvSpPr/>
          <p:nvPr/>
        </p:nvSpPr>
        <p:spPr>
          <a:xfrm>
            <a:off x="7024413" y="2519241"/>
            <a:ext cx="3954780" cy="34872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597257" y="4602024"/>
            <a:ext cx="28488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  </a:t>
            </a:r>
            <a:r>
              <a:rPr kumimoji="1" lang="ja-JP" altLang="en-US" sz="3600" dirty="0"/>
              <a:t>↑</a:t>
            </a:r>
            <a:endParaRPr kumimoji="1" lang="en-US" altLang="ja-JP" sz="3600" dirty="0"/>
          </a:p>
          <a:p>
            <a:r>
              <a:rPr kumimoji="1" lang="ja-JP" altLang="en-US" sz="3600" dirty="0"/>
              <a:t>変数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リスト</a:t>
            </a:r>
            <a:r>
              <a:rPr kumimoji="1" lang="en-US" altLang="ja-JP" sz="3600" dirty="0"/>
              <a:t>)</a:t>
            </a:r>
          </a:p>
          <a:p>
            <a:endParaRPr kumimoji="1"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712854" y="260477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リストの中身</a:t>
            </a:r>
            <a:endParaRPr kumimoji="1" lang="en-US" altLang="ja-JP" sz="3600" dirty="0"/>
          </a:p>
          <a:p>
            <a:r>
              <a:rPr lang="ja-JP" altLang="en-US" sz="3600" dirty="0"/>
              <a:t>　　↓</a:t>
            </a:r>
            <a:endParaRPr kumimoji="1" lang="ja-JP" altLang="en-US" sz="3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248" t="1319" r="30733" b="26859"/>
          <a:stretch/>
        </p:blipFill>
        <p:spPr>
          <a:xfrm>
            <a:off x="456387" y="1807846"/>
            <a:ext cx="6223805" cy="424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8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8461" y="259958"/>
            <a:ext cx="7656979" cy="1909445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いろいろな ”型”</a:t>
            </a:r>
            <a:br>
              <a:rPr kumimoji="1" lang="en-US" altLang="ja-JP" sz="4000" dirty="0"/>
            </a:br>
            <a:r>
              <a:rPr kumimoji="1" lang="en-US" altLang="ja-JP" sz="4000" dirty="0"/>
              <a:t>3. </a:t>
            </a:r>
            <a:r>
              <a:rPr kumimoji="1" lang="ja-JP" altLang="en-US" sz="4000" dirty="0"/>
              <a:t>リスト・データフレーム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249" t="73141" r="580"/>
          <a:stretch/>
        </p:blipFill>
        <p:spPr>
          <a:xfrm>
            <a:off x="568461" y="1932140"/>
            <a:ext cx="10118575" cy="179784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901902" y="4364527"/>
            <a:ext cx="3118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test</a:t>
            </a:r>
            <a:r>
              <a:rPr kumimoji="1" lang="en-US" altLang="ja-JP" sz="6600" dirty="0">
                <a:solidFill>
                  <a:srgbClr val="FF0000"/>
                </a:solidFill>
              </a:rPr>
              <a:t>$a1</a:t>
            </a:r>
            <a:endParaRPr kumimoji="1" lang="ja-JP" altLang="en-US" sz="6600" dirty="0">
              <a:solidFill>
                <a:srgbClr val="FF0000"/>
              </a:solidFill>
            </a:endParaRPr>
          </a:p>
        </p:txBody>
      </p:sp>
      <p:sp>
        <p:nvSpPr>
          <p:cNvPr id="11" name="四角形: 角を丸くする 10"/>
          <p:cNvSpPr/>
          <p:nvPr/>
        </p:nvSpPr>
        <p:spPr>
          <a:xfrm>
            <a:off x="4803739" y="3234204"/>
            <a:ext cx="3954780" cy="34872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76583" y="5316987"/>
            <a:ext cx="28488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  </a:t>
            </a:r>
            <a:r>
              <a:rPr kumimoji="1" lang="ja-JP" altLang="en-US" sz="3600" dirty="0"/>
              <a:t>↑</a:t>
            </a:r>
            <a:endParaRPr kumimoji="1" lang="en-US" altLang="ja-JP" sz="3600" dirty="0"/>
          </a:p>
          <a:p>
            <a:r>
              <a:rPr kumimoji="1" lang="ja-JP" altLang="en-US" sz="3600" dirty="0"/>
              <a:t>変数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リスト</a:t>
            </a:r>
            <a:r>
              <a:rPr kumimoji="1" lang="en-US" altLang="ja-JP" sz="3600" dirty="0"/>
              <a:t>)</a:t>
            </a:r>
          </a:p>
          <a:p>
            <a:endParaRPr kumimoji="1" lang="ja-JP" altLang="en-US" sz="3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492180" y="3319733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リストの中身</a:t>
            </a:r>
            <a:endParaRPr kumimoji="1" lang="en-US" altLang="ja-JP" sz="3600" dirty="0"/>
          </a:p>
          <a:p>
            <a:r>
              <a:rPr lang="ja-JP" altLang="en-US" sz="3600" dirty="0"/>
              <a:t>　　   ↓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11775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その他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838199" y="1825624"/>
            <a:ext cx="10711249" cy="4698743"/>
          </a:xfrm>
        </p:spPr>
        <p:txBody>
          <a:bodyPr>
            <a:normAutofit/>
          </a:bodyPr>
          <a:lstStyle/>
          <a:p>
            <a:r>
              <a:rPr lang="en-US" altLang="ja-JP" dirty="0"/>
              <a:t>array: 3</a:t>
            </a:r>
            <a:r>
              <a:rPr lang="ja-JP" altLang="en-US" dirty="0"/>
              <a:t>次元以上の行列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test3 &lt;- array(0, dim=c(3,4,5))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6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480907" y="517525"/>
            <a:ext cx="11025293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dirty="0"/>
              <a:t>グラフを書いてみる </a:t>
            </a:r>
            <a:r>
              <a:rPr lang="en-US" altLang="ja-JP" dirty="0"/>
              <a:t>(1)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3" y="1421130"/>
            <a:ext cx="10473268" cy="5891213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439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480907" y="517525"/>
            <a:ext cx="11025293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dirty="0"/>
              <a:t>グラフを書いてみる </a:t>
            </a:r>
            <a:r>
              <a:rPr lang="en-US" altLang="ja-JP" dirty="0"/>
              <a:t>(2)</a:t>
            </a:r>
            <a:endParaRPr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53" y="1421130"/>
            <a:ext cx="10224347" cy="575119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390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R</a:t>
            </a:r>
            <a:r>
              <a:rPr lang="ja-JP" altLang="en-US"/>
              <a:t>とは？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1234738" cy="4351338"/>
          </a:xfrm>
        </p:spPr>
        <p:txBody>
          <a:bodyPr/>
          <a:lstStyle/>
          <a:p>
            <a:pPr eaLnBrk="1" hangingPunct="1"/>
            <a:r>
              <a:rPr lang="ja-JP" altLang="en-US" sz="3200"/>
              <a:t>統計言語である</a:t>
            </a:r>
            <a:r>
              <a:rPr lang="en-US" altLang="ja-JP" sz="3200"/>
              <a:t>S</a:t>
            </a:r>
            <a:r>
              <a:rPr lang="ja-JP" altLang="en-US" sz="3200"/>
              <a:t>の思想に基づいて開発されたフリーのソフトウェア</a:t>
            </a:r>
          </a:p>
          <a:p>
            <a:pPr eaLnBrk="1" hangingPunct="1"/>
            <a:r>
              <a:rPr lang="ja-JP" altLang="en-US" sz="3200"/>
              <a:t>ウェブから誰でも無料で入手できる（</a:t>
            </a:r>
            <a:r>
              <a:rPr lang="en-US" altLang="ja-JP" sz="3200"/>
              <a:t>http://www.r-project.org/</a:t>
            </a:r>
            <a:r>
              <a:rPr lang="ja-JP" altLang="en-US" sz="3200"/>
              <a:t>）</a:t>
            </a:r>
          </a:p>
          <a:p>
            <a:pPr eaLnBrk="1" hangingPunct="1"/>
            <a:r>
              <a:rPr lang="ja-JP" altLang="en-US" sz="3200"/>
              <a:t>多様なプラットフォームに対応 </a:t>
            </a:r>
          </a:p>
          <a:p>
            <a:pPr lvl="1" eaLnBrk="1" hangingPunct="1"/>
            <a:r>
              <a:rPr lang="en-US" altLang="ja-JP" sz="2800"/>
              <a:t>Unix</a:t>
            </a:r>
            <a:r>
              <a:rPr lang="ja-JP" altLang="en-US" sz="2800"/>
              <a:t>系</a:t>
            </a:r>
            <a:r>
              <a:rPr lang="en-US" altLang="ja-JP" sz="2800"/>
              <a:t>OS</a:t>
            </a:r>
            <a:r>
              <a:rPr lang="ja-JP" altLang="en-US" sz="2800"/>
              <a:t>、</a:t>
            </a:r>
            <a:r>
              <a:rPr lang="en-US" altLang="ja-JP" sz="2800"/>
              <a:t>Mac OS X, Windows</a:t>
            </a:r>
          </a:p>
          <a:p>
            <a:pPr eaLnBrk="1" hangingPunct="1"/>
            <a:r>
              <a:rPr lang="ja-JP" altLang="en-US" sz="3200"/>
              <a:t>豊富なパッケージ群</a:t>
            </a:r>
          </a:p>
          <a:p>
            <a:pPr lvl="1" eaLnBrk="1" hangingPunct="1"/>
            <a:r>
              <a:rPr lang="ja-JP" altLang="en-US" sz="2800"/>
              <a:t>パッケージ：共通の目的を達成するための関数群</a:t>
            </a:r>
          </a:p>
        </p:txBody>
      </p:sp>
      <p:sp>
        <p:nvSpPr>
          <p:cNvPr id="10244" name="スライド番号プレースホルダー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F4F2CC7D-F619-4A94-A18B-2B70D4253C28}" type="slidenum">
              <a:rPr lang="en-US" altLang="ja-JP" smtClean="0"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769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6" y="1421130"/>
            <a:ext cx="10446173" cy="5875973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480907" y="517525"/>
            <a:ext cx="11025293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dirty="0"/>
              <a:t>グラフを書いてみる </a:t>
            </a:r>
            <a:r>
              <a:rPr lang="en-US" altLang="ja-JP" dirty="0"/>
              <a:t>(3)</a:t>
            </a:r>
            <a:endParaRPr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4748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タイトル 1"/>
          <p:cNvSpPr>
            <a:spLocks noGrp="1"/>
          </p:cNvSpPr>
          <p:nvPr>
            <p:ph type="title"/>
          </p:nvPr>
        </p:nvSpPr>
        <p:spPr>
          <a:xfrm>
            <a:off x="838200" y="147638"/>
            <a:ext cx="10515600" cy="800100"/>
          </a:xfrm>
        </p:spPr>
        <p:txBody>
          <a:bodyPr/>
          <a:lstStyle/>
          <a:p>
            <a:r>
              <a:rPr lang="ja-JP" altLang="en-US"/>
              <a:t> </a:t>
            </a:r>
            <a:r>
              <a:rPr lang="en-US" altLang="ja-JP"/>
              <a:t>– </a:t>
            </a:r>
            <a:r>
              <a:rPr lang="ja-JP" altLang="en-US"/>
              <a:t>関数と引数 </a:t>
            </a:r>
            <a:r>
              <a:rPr lang="en-US" altLang="ja-JP"/>
              <a:t>– </a:t>
            </a:r>
            <a:endParaRPr lang="ja-JP" altLang="en-US"/>
          </a:p>
        </p:txBody>
      </p:sp>
      <p:grpSp>
        <p:nvGrpSpPr>
          <p:cNvPr id="25604" name="グループ化 21"/>
          <p:cNvGrpSpPr>
            <a:grpSpLocks/>
          </p:cNvGrpSpPr>
          <p:nvPr/>
        </p:nvGrpSpPr>
        <p:grpSpPr bwMode="auto">
          <a:xfrm>
            <a:off x="1816100" y="2420938"/>
            <a:ext cx="7435850" cy="1114425"/>
            <a:chOff x="1358684" y="4593771"/>
            <a:chExt cx="6108010" cy="1571430"/>
          </a:xfrm>
        </p:grpSpPr>
        <p:sp>
          <p:nvSpPr>
            <p:cNvPr id="8" name="角丸四角形 7"/>
            <p:cNvSpPr/>
            <p:nvPr/>
          </p:nvSpPr>
          <p:spPr>
            <a:xfrm>
              <a:off x="3635496" y="4692265"/>
              <a:ext cx="2057737" cy="1217746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800" dirty="0">
                  <a:solidFill>
                    <a:srgbClr val="FF0000"/>
                  </a:solidFill>
                </a:rPr>
                <a:t>関数</a:t>
              </a: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382156" y="4593771"/>
              <a:ext cx="906291" cy="7364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800" dirty="0">
                  <a:latin typeface="Arial" charset="0"/>
                  <a:ea typeface="ＭＳ Ｐゴシック" charset="-128"/>
                </a:rPr>
                <a:t>引数</a:t>
              </a:r>
              <a:r>
                <a:rPr lang="en-US" altLang="ja-JP" sz="2800" dirty="0">
                  <a:latin typeface="Arial" charset="0"/>
                  <a:ea typeface="ＭＳ Ｐゴシック" charset="-128"/>
                </a:rPr>
                <a:t>1</a:t>
              </a:r>
              <a:endParaRPr lang="ja-JP" altLang="en-US" sz="2800" dirty="0">
                <a:latin typeface="Arial" charset="0"/>
                <a:ea typeface="ＭＳ Ｐゴシック" charset="-128"/>
              </a:endParaRPr>
            </a:p>
          </p:txBody>
        </p:sp>
        <p:cxnSp>
          <p:nvCxnSpPr>
            <p:cNvPr id="11" name="直線矢印コネクタ 10"/>
            <p:cNvCxnSpPr>
              <a:stCxn id="9" idx="3"/>
            </p:cNvCxnSpPr>
            <p:nvPr/>
          </p:nvCxnSpPr>
          <p:spPr>
            <a:xfrm flipV="1">
              <a:off x="2288448" y="4947455"/>
              <a:ext cx="1336616" cy="15669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>
              <a:off x="5693233" y="5301138"/>
              <a:ext cx="103147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/>
            <p:cNvSpPr txBox="1"/>
            <p:nvPr/>
          </p:nvSpPr>
          <p:spPr>
            <a:xfrm>
              <a:off x="6724709" y="4947455"/>
              <a:ext cx="741985" cy="7364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800" dirty="0">
                  <a:latin typeface="Arial" charset="0"/>
                  <a:ea typeface="ＭＳ Ｐゴシック" charset="-128"/>
                </a:rPr>
                <a:t>結果</a:t>
              </a: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358684" y="5428732"/>
              <a:ext cx="1069293" cy="7364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800" dirty="0">
                  <a:latin typeface="Arial" charset="0"/>
                  <a:ea typeface="ＭＳ Ｐゴシック" charset="-128"/>
                </a:rPr>
                <a:t>引数</a:t>
              </a:r>
              <a:r>
                <a:rPr lang="en-US" altLang="ja-JP" sz="2800" dirty="0">
                  <a:latin typeface="Arial" charset="0"/>
                  <a:ea typeface="ＭＳ Ｐゴシック" charset="-128"/>
                </a:rPr>
                <a:t>2..</a:t>
              </a:r>
              <a:endParaRPr lang="ja-JP" altLang="en-US" sz="2800" dirty="0">
                <a:latin typeface="Arial" charset="0"/>
                <a:ea typeface="ＭＳ Ｐゴシック" charset="-128"/>
              </a:endParaRPr>
            </a:p>
          </p:txBody>
        </p:sp>
        <p:cxnSp>
          <p:nvCxnSpPr>
            <p:cNvPr id="16" name="直線矢印コネクタ 15"/>
            <p:cNvCxnSpPr/>
            <p:nvPr/>
          </p:nvCxnSpPr>
          <p:spPr>
            <a:xfrm>
              <a:off x="2427977" y="5654822"/>
              <a:ext cx="120751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コンテンツ プレースホルダー 4"/>
          <p:cNvSpPr>
            <a:spLocks noGrp="1"/>
          </p:cNvSpPr>
          <p:nvPr>
            <p:ph idx="1"/>
          </p:nvPr>
        </p:nvSpPr>
        <p:spPr>
          <a:xfrm>
            <a:off x="928688" y="4019550"/>
            <a:ext cx="13824941" cy="1744663"/>
          </a:xfrm>
        </p:spPr>
        <p:txBody>
          <a:bodyPr>
            <a:normAutofit/>
          </a:bodyPr>
          <a:lstStyle/>
          <a:p>
            <a:pPr marL="0" indent="0">
              <a:buFont typeface="Arial" charset="0"/>
              <a:buNone/>
              <a:defRPr/>
            </a:pPr>
            <a:r>
              <a:rPr lang="en-US" altLang="ja-JP" sz="3600" dirty="0"/>
              <a:t>&gt; help(plot)  </a:t>
            </a:r>
            <a:r>
              <a:rPr lang="en-US" altLang="ja-JP" dirty="0">
                <a:solidFill>
                  <a:schemeClr val="accent4">
                    <a:lumMod val="50000"/>
                  </a:schemeClr>
                </a:solidFill>
              </a:rPr>
              <a:t># </a:t>
            </a:r>
            <a:r>
              <a:rPr lang="ja-JP" altLang="en-US" dirty="0">
                <a:solidFill>
                  <a:schemeClr val="accent4">
                    <a:lumMod val="50000"/>
                  </a:schemeClr>
                </a:solidFill>
              </a:rPr>
              <a:t>どのような引数が使えるか等，関数のヘルプ</a:t>
            </a:r>
            <a:endParaRPr lang="en-US" altLang="ja-JP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608" name="テキスト ボックス 2"/>
          <p:cNvSpPr txBox="1">
            <a:spLocks noChangeArrowheads="1"/>
          </p:cNvSpPr>
          <p:nvPr/>
        </p:nvSpPr>
        <p:spPr bwMode="auto">
          <a:xfrm>
            <a:off x="839788" y="1196975"/>
            <a:ext cx="10296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3200" dirty="0">
                <a:latin typeface="+mn-ea"/>
                <a:ea typeface="+mn-ea"/>
              </a:rPr>
              <a:t>引数：　関数が計算するさいに必要な情報</a:t>
            </a:r>
          </a:p>
        </p:txBody>
      </p:sp>
      <p:sp>
        <p:nvSpPr>
          <p:cNvPr id="25609" name="スライド番号プレースホルダー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C82FD0F8-2EFA-4025-8436-D4BB51202818}" type="slidenum">
              <a:rPr lang="en-US" altLang="ja-JP" smtClean="0"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21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-572" t="12026" r="817" b="12157"/>
          <a:stretch/>
        </p:blipFill>
        <p:spPr>
          <a:xfrm>
            <a:off x="564777" y="555812"/>
            <a:ext cx="10945906" cy="5199530"/>
          </a:xfrm>
          <a:prstGeom prst="rect">
            <a:avLst/>
          </a:prstGeom>
        </p:spPr>
      </p:pic>
      <p:sp>
        <p:nvSpPr>
          <p:cNvPr id="6" name="四角形: 角を丸くする 5"/>
          <p:cNvSpPr/>
          <p:nvPr/>
        </p:nvSpPr>
        <p:spPr>
          <a:xfrm>
            <a:off x="2940424" y="2608729"/>
            <a:ext cx="1568823" cy="5827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58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-491" t="12549" r="1388" b="12419"/>
          <a:stretch/>
        </p:blipFill>
        <p:spPr>
          <a:xfrm>
            <a:off x="323528" y="803509"/>
            <a:ext cx="11544943" cy="54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8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plot(1:10, type="b")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plot(1:10, type="b", </a:t>
            </a:r>
          </a:p>
          <a:p>
            <a:pPr marL="0" indent="0">
              <a:buNone/>
            </a:pPr>
            <a:r>
              <a:rPr lang="en-US" altLang="ja-JP" dirty="0"/>
              <a:t>	       </a:t>
            </a:r>
            <a:r>
              <a:rPr lang="en-US" altLang="ja-JP" dirty="0" err="1"/>
              <a:t>xlim</a:t>
            </a:r>
            <a:r>
              <a:rPr lang="en-US" altLang="ja-JP" dirty="0"/>
              <a:t>=c(0,20), </a:t>
            </a:r>
            <a:r>
              <a:rPr lang="en-US" altLang="ja-JP" dirty="0" err="1"/>
              <a:t>ylim</a:t>
            </a:r>
            <a:r>
              <a:rPr lang="en-US" altLang="ja-JP" dirty="0"/>
              <a:t>=c(0,20), </a:t>
            </a:r>
            <a:r>
              <a:rPr lang="en-US" altLang="ja-JP" dirty="0" err="1"/>
              <a:t>xlab</a:t>
            </a:r>
            <a:r>
              <a:rPr lang="en-US" altLang="ja-JP" dirty="0"/>
              <a:t>="X label", </a:t>
            </a:r>
          </a:p>
          <a:p>
            <a:pPr marL="0" indent="0">
              <a:buNone/>
            </a:pPr>
            <a:r>
              <a:rPr lang="en-US" altLang="ja-JP" dirty="0"/>
              <a:t> 	       </a:t>
            </a:r>
            <a:r>
              <a:rPr lang="en-US" altLang="ja-JP" dirty="0" err="1"/>
              <a:t>ylab</a:t>
            </a:r>
            <a:r>
              <a:rPr lang="en-US" altLang="ja-JP" dirty="0"/>
              <a:t>="Y label", col=c("red","blue","</a:t>
            </a:r>
            <a:r>
              <a:rPr lang="en-US" altLang="ja-JP" dirty="0" err="1"/>
              <a:t>darkgreen</a:t>
            </a:r>
            <a:r>
              <a:rPr lang="en-US" altLang="ja-JP" dirty="0"/>
              <a:t>"))</a:t>
            </a:r>
            <a:endParaRPr lang="ja-JP" altLang="en-US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plot(1:10, type="b", </a:t>
            </a:r>
            <a:r>
              <a:rPr lang="en-US" altLang="ja-JP" dirty="0" err="1"/>
              <a:t>xaxs</a:t>
            </a:r>
            <a:r>
              <a:rPr lang="en-US" altLang="ja-JP" dirty="0"/>
              <a:t>="</a:t>
            </a:r>
            <a:r>
              <a:rPr lang="en-US" altLang="ja-JP" dirty="0" err="1"/>
              <a:t>i</a:t>
            </a:r>
            <a:r>
              <a:rPr lang="en-US" altLang="ja-JP" dirty="0"/>
              <a:t>", </a:t>
            </a:r>
            <a:r>
              <a:rPr lang="en-US" altLang="ja-JP" dirty="0" err="1"/>
              <a:t>yaxs</a:t>
            </a:r>
            <a:r>
              <a:rPr lang="en-US" altLang="ja-JP" dirty="0"/>
              <a:t>="</a:t>
            </a:r>
            <a:r>
              <a:rPr lang="en-US" altLang="ja-JP" dirty="0" err="1"/>
              <a:t>i</a:t>
            </a:r>
            <a:r>
              <a:rPr lang="en-US" altLang="ja-JP" dirty="0"/>
              <a:t>", </a:t>
            </a:r>
            <a:r>
              <a:rPr lang="en-US" altLang="ja-JP" dirty="0" err="1"/>
              <a:t>xlim</a:t>
            </a:r>
            <a:r>
              <a:rPr lang="en-US" altLang="ja-JP" dirty="0"/>
              <a:t>=c(0,11),</a:t>
            </a:r>
          </a:p>
          <a:p>
            <a:pPr marL="0" indent="0">
              <a:buNone/>
            </a:pPr>
            <a:r>
              <a:rPr lang="en-US" altLang="ja-JP" dirty="0"/>
              <a:t>		</a:t>
            </a:r>
            <a:r>
              <a:rPr lang="en-US" altLang="ja-JP" dirty="0" err="1"/>
              <a:t>ylim</a:t>
            </a:r>
            <a:r>
              <a:rPr lang="en-US" altLang="ja-JP" dirty="0"/>
              <a:t>=c(0,11)) # </a:t>
            </a:r>
            <a:r>
              <a:rPr lang="ja-JP" altLang="en-US" dirty="0"/>
              <a:t>原点をゼロとするグラフ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574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4" y="2067953"/>
            <a:ext cx="4999191" cy="3515560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そのほかのグラフ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err="1"/>
              <a:t>matplot</a:t>
            </a:r>
            <a:r>
              <a:rPr kumimoji="1" lang="en-US" altLang="ja-JP" dirty="0"/>
              <a:t>; </a:t>
            </a:r>
            <a:r>
              <a:rPr kumimoji="1" lang="ja-JP" altLang="en-US" dirty="0"/>
              <a:t>二次元データのグラフ　　　　</a:t>
            </a:r>
            <a:r>
              <a:rPr lang="en-US" altLang="ja-JP" dirty="0"/>
              <a:t>boxplot; </a:t>
            </a:r>
            <a:r>
              <a:rPr lang="ja-JP" altLang="en-US" dirty="0"/>
              <a:t>箱型図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32741" y="5398847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matplot</a:t>
            </a:r>
            <a:r>
              <a:rPr lang="en-US" altLang="ja-JP" dirty="0"/>
              <a:t>(matrix(2:11,5,2),type="b",</a:t>
            </a:r>
            <a:r>
              <a:rPr lang="en-US" altLang="ja-JP" dirty="0" err="1"/>
              <a:t>xlab</a:t>
            </a:r>
            <a:r>
              <a:rPr lang="en-US" altLang="ja-JP" dirty="0"/>
              <a:t>="x",</a:t>
            </a:r>
            <a:r>
              <a:rPr lang="en-US" altLang="ja-JP" dirty="0" err="1"/>
              <a:t>ylab</a:t>
            </a:r>
            <a:r>
              <a:rPr lang="en-US" altLang="ja-JP" dirty="0"/>
              <a:t>="y")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4189" t="12887" r="3896" b="10197"/>
          <a:stretch/>
        </p:blipFill>
        <p:spPr>
          <a:xfrm>
            <a:off x="6221505" y="2403852"/>
            <a:ext cx="4939553" cy="284376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355976" y="5342956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boxplot(matrix(</a:t>
            </a:r>
            <a:r>
              <a:rPr lang="en-US" altLang="ja-JP" dirty="0" err="1"/>
              <a:t>rnorm</a:t>
            </a:r>
            <a:r>
              <a:rPr lang="en-US" altLang="ja-JP" dirty="0"/>
              <a:t>(100),20,5),col="</a:t>
            </a:r>
            <a:r>
              <a:rPr lang="en-US" altLang="ja-JP" dirty="0" err="1"/>
              <a:t>lightgreen</a:t>
            </a:r>
            <a:r>
              <a:rPr lang="en-US" altLang="ja-JP" dirty="0"/>
              <a:t>")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165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480907" y="517525"/>
            <a:ext cx="11025293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dirty="0"/>
              <a:t>乱数の発生 </a:t>
            </a:r>
            <a:r>
              <a:rPr lang="en-US" altLang="ja-JP" dirty="0"/>
              <a:t>(1)</a:t>
            </a:r>
            <a:endParaRPr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7" y="1421131"/>
            <a:ext cx="10796693" cy="607314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2172122" y="4348480"/>
            <a:ext cx="7510357" cy="21793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800" dirty="0" err="1">
                <a:solidFill>
                  <a:schemeClr val="tx1"/>
                </a:solidFill>
              </a:rPr>
              <a:t>rnorm</a:t>
            </a:r>
            <a:r>
              <a:rPr kumimoji="1" lang="en-US" altLang="ja-JP" sz="2800" dirty="0">
                <a:solidFill>
                  <a:schemeClr val="tx1"/>
                </a:solidFill>
              </a:rPr>
              <a:t> : </a:t>
            </a:r>
            <a:r>
              <a:rPr kumimoji="1" lang="ja-JP" altLang="en-US" sz="2800" dirty="0">
                <a:solidFill>
                  <a:schemeClr val="tx1"/>
                </a:solidFill>
              </a:rPr>
              <a:t>正規分布の乱数を発生させる関数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lang="en-US" altLang="ja-JP" sz="2400" dirty="0">
                <a:solidFill>
                  <a:schemeClr val="tx1"/>
                </a:solidFill>
              </a:rPr>
              <a:t>"n = " : </a:t>
            </a:r>
            <a:r>
              <a:rPr lang="ja-JP" altLang="en-US" sz="2400" dirty="0">
                <a:solidFill>
                  <a:schemeClr val="tx1"/>
                </a:solidFill>
              </a:rPr>
              <a:t>いくつ発生させるか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en-US" altLang="ja-JP" sz="2400" dirty="0">
                <a:solidFill>
                  <a:schemeClr val="tx1"/>
                </a:solidFill>
              </a:rPr>
              <a:t>"mean=": </a:t>
            </a:r>
            <a:r>
              <a:rPr lang="ja-JP" altLang="en-US" sz="2400" dirty="0">
                <a:solidFill>
                  <a:schemeClr val="tx1"/>
                </a:solidFill>
              </a:rPr>
              <a:t>正規分布の平均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"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sd</a:t>
            </a:r>
            <a:r>
              <a:rPr kumimoji="1" lang="en-US" altLang="ja-JP" sz="2400" dirty="0">
                <a:solidFill>
                  <a:schemeClr val="tx1"/>
                </a:solidFill>
              </a:rPr>
              <a:t>=": </a:t>
            </a:r>
            <a:r>
              <a:rPr kumimoji="1" lang="ja-JP" altLang="en-US" sz="2400" dirty="0">
                <a:solidFill>
                  <a:schemeClr val="tx1"/>
                </a:solidFill>
              </a:rPr>
              <a:t>正規分布の標準偏差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右中かっこ 2"/>
          <p:cNvSpPr/>
          <p:nvPr/>
        </p:nvSpPr>
        <p:spPr>
          <a:xfrm>
            <a:off x="6363493" y="5134610"/>
            <a:ext cx="72390" cy="1150620"/>
          </a:xfrm>
          <a:prstGeom prst="rightBrace">
            <a:avLst>
              <a:gd name="adj1" fmla="val 252083"/>
              <a:gd name="adj2" fmla="val 50000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80663" y="5525254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関数の「引数」と呼ぶ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108440" y="6199505"/>
            <a:ext cx="2743200" cy="365125"/>
          </a:xfrm>
        </p:spPr>
        <p:txBody>
          <a:bodyPr/>
          <a:lstStyle/>
          <a:p>
            <a:fld id="{9837672D-401E-4825-87C3-E9E377648EDC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247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480907" y="517525"/>
            <a:ext cx="11025293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dirty="0"/>
              <a:t>乱数の発生 </a:t>
            </a:r>
            <a:r>
              <a:rPr lang="en-US" altLang="ja-JP" dirty="0"/>
              <a:t>(2)</a:t>
            </a:r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7" y="1539240"/>
            <a:ext cx="11277600" cy="6343650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3063240" y="4978400"/>
            <a:ext cx="7269480" cy="187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発生させる乱数の数を増やすほど，　　　平均が０に近くなる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→本当にそうなっているか？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プログラムを書いて試してみる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70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500226"/>
            <a:ext cx="11115040" cy="625221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8480" y="365125"/>
            <a:ext cx="10815320" cy="903605"/>
          </a:xfrm>
        </p:spPr>
        <p:txBody>
          <a:bodyPr>
            <a:noAutofit/>
          </a:bodyPr>
          <a:lstStyle/>
          <a:p>
            <a:r>
              <a:rPr kumimoji="1" lang="ja-JP" altLang="en-US" sz="3200" dirty="0"/>
              <a:t>長いプログラムを書く場合は？→例えば，このようにウィンドウを配置する（左；</a:t>
            </a:r>
            <a:r>
              <a:rPr kumimoji="1" lang="en-US" altLang="ja-JP" sz="3200" dirty="0"/>
              <a:t>R console, </a:t>
            </a:r>
            <a:r>
              <a:rPr kumimoji="1" lang="ja-JP" altLang="en-US" sz="3200" dirty="0"/>
              <a:t>右</a:t>
            </a:r>
            <a:r>
              <a:rPr kumimoji="1" lang="en-US" altLang="ja-JP" sz="3200" dirty="0"/>
              <a:t>; R </a:t>
            </a:r>
            <a:r>
              <a:rPr kumimoji="1" lang="ja-JP" altLang="en-US" sz="3200" dirty="0"/>
              <a:t>エディタ）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6446520" y="2817495"/>
            <a:ext cx="4480560" cy="37565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tx1"/>
                </a:solidFill>
              </a:rPr>
              <a:t>テキストエディタ</a:t>
            </a:r>
            <a:endParaRPr kumimoji="1" lang="en-US" altLang="ja-JP" sz="2000" b="1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R</a:t>
            </a:r>
            <a:r>
              <a:rPr lang="ja-JP" altLang="en-US" dirty="0">
                <a:solidFill>
                  <a:schemeClr val="tx1"/>
                </a:solidFill>
              </a:rPr>
              <a:t>のコマンドを編集したりする場所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「ファイル」→「新しいスクリプト」で開く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保存したい場合は「ファイル」→「ファイルの保存」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保存したスクリプトを開く場合は「ファイル」→「スクリプトを開く」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この画面を開いている状態で「ウィンドウ」→「縦に並べて表示」で，このように縦にウィンドウが並ぶ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944880" y="2817495"/>
            <a:ext cx="4480560" cy="18611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 console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コマンドを実行する画面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後戻りはできない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"&gt;" </a:t>
            </a:r>
            <a:r>
              <a:rPr lang="ja-JP" altLang="en-US" dirty="0">
                <a:solidFill>
                  <a:schemeClr val="tx1"/>
                </a:solidFill>
              </a:rPr>
              <a:t>のあとにコマンドを打っていく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492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8480" y="365125"/>
            <a:ext cx="10815320" cy="903605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右のテキストエディタでプログラムを編集→実行したい部分を選んで </a:t>
            </a:r>
            <a:r>
              <a:rPr kumimoji="1" lang="en-US" altLang="ja-JP" sz="3200" dirty="0"/>
              <a:t>Control + R 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" y="1268730"/>
            <a:ext cx="10627360" cy="597789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781040" y="2136934"/>
            <a:ext cx="6004560" cy="47705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# </a:t>
            </a:r>
            <a:r>
              <a:rPr lang="ja-JP" altLang="en-US" sz="1600" dirty="0"/>
              <a:t>少し長いプログラムの例（</a:t>
            </a:r>
            <a:r>
              <a:rPr lang="en-US" altLang="ja-JP" sz="1600" dirty="0"/>
              <a:t>#</a:t>
            </a:r>
            <a:r>
              <a:rPr lang="ja-JP" altLang="en-US" sz="1600" dirty="0"/>
              <a:t>以降は無視される）</a:t>
            </a:r>
          </a:p>
          <a:p>
            <a:endParaRPr lang="ja-JP" altLang="en-US" sz="1600" dirty="0"/>
          </a:p>
          <a:p>
            <a:r>
              <a:rPr lang="en-US" altLang="ja-JP" sz="1600" dirty="0"/>
              <a:t># </a:t>
            </a:r>
            <a:r>
              <a:rPr lang="ja-JP" altLang="en-US" sz="1600" dirty="0"/>
              <a:t>正規乱数の平均値は，サンプルサイズが増えると本当に</a:t>
            </a:r>
            <a:r>
              <a:rPr lang="en-US" altLang="ja-JP" sz="1600" dirty="0"/>
              <a:t>0</a:t>
            </a:r>
            <a:r>
              <a:rPr lang="ja-JP" altLang="en-US" sz="1600" dirty="0"/>
              <a:t>に近づくか？</a:t>
            </a:r>
          </a:p>
          <a:p>
            <a:r>
              <a:rPr lang="en-US" altLang="ja-JP" sz="1600" dirty="0"/>
              <a:t># </a:t>
            </a:r>
            <a:r>
              <a:rPr lang="ja-JP" altLang="en-US" sz="1600" dirty="0"/>
              <a:t>サンプルサイズをいろいろに変えて，その平均をとってみる</a:t>
            </a:r>
          </a:p>
          <a:p>
            <a:endParaRPr lang="ja-JP" altLang="en-US" sz="1600" dirty="0"/>
          </a:p>
          <a:p>
            <a:r>
              <a:rPr lang="en-US" altLang="ja-JP" sz="1600" dirty="0"/>
              <a:t># </a:t>
            </a:r>
            <a:r>
              <a:rPr lang="ja-JP" altLang="en-US" sz="1600" dirty="0"/>
              <a:t>発生させる乱数の数は，</a:t>
            </a:r>
            <a:r>
              <a:rPr lang="en-US" altLang="ja-JP" sz="1600" dirty="0"/>
              <a:t>10, 100, 1000...</a:t>
            </a:r>
            <a:r>
              <a:rPr lang="ja-JP" altLang="en-US" sz="1600" dirty="0"/>
              <a:t>と増やしていく</a:t>
            </a:r>
          </a:p>
          <a:p>
            <a:r>
              <a:rPr lang="en-US" altLang="ja-JP" sz="1600" dirty="0"/>
              <a:t>n &lt;- c(10,100,1000,10000,100000) </a:t>
            </a:r>
          </a:p>
          <a:p>
            <a:r>
              <a:rPr lang="en-US" altLang="ja-JP" sz="1600" dirty="0"/>
              <a:t># </a:t>
            </a:r>
            <a:r>
              <a:rPr lang="ja-JP" altLang="en-US" sz="1600" dirty="0"/>
              <a:t>結果を入れる用の行列（</a:t>
            </a:r>
            <a:r>
              <a:rPr lang="en-US" altLang="ja-JP" sz="1600" dirty="0"/>
              <a:t>matrix</a:t>
            </a:r>
            <a:r>
              <a:rPr lang="ja-JP" altLang="en-US" sz="1600" dirty="0"/>
              <a:t>）を作る</a:t>
            </a:r>
          </a:p>
          <a:p>
            <a:r>
              <a:rPr lang="en-US" altLang="ja-JP" sz="1600" dirty="0" err="1"/>
              <a:t>dat</a:t>
            </a:r>
            <a:r>
              <a:rPr lang="en-US" altLang="ja-JP" sz="1600" dirty="0"/>
              <a:t> &lt;- matrix(0,100,5) # </a:t>
            </a:r>
            <a:r>
              <a:rPr lang="ja-JP" altLang="en-US" sz="1600" dirty="0"/>
              <a:t>要素</a:t>
            </a:r>
            <a:r>
              <a:rPr lang="en-US" altLang="ja-JP" sz="1600" dirty="0"/>
              <a:t>0</a:t>
            </a:r>
            <a:r>
              <a:rPr lang="ja-JP" altLang="en-US" sz="1600" dirty="0"/>
              <a:t>の</a:t>
            </a:r>
            <a:r>
              <a:rPr lang="en-US" altLang="ja-JP" sz="1600" dirty="0"/>
              <a:t>100x5</a:t>
            </a:r>
            <a:r>
              <a:rPr lang="ja-JP" altLang="en-US" sz="1600" dirty="0"/>
              <a:t>の行列</a:t>
            </a:r>
          </a:p>
          <a:p>
            <a:r>
              <a:rPr lang="en-US" altLang="ja-JP" sz="1600" dirty="0"/>
              <a:t># for</a:t>
            </a:r>
            <a:r>
              <a:rPr lang="ja-JP" altLang="en-US" sz="1600" dirty="0"/>
              <a:t>は繰り返し計算の意味．</a:t>
            </a:r>
            <a:r>
              <a:rPr lang="en-US" altLang="ja-JP" sz="1600" dirty="0" err="1"/>
              <a:t>i</a:t>
            </a:r>
            <a:r>
              <a:rPr lang="ja-JP" altLang="en-US" sz="1600" dirty="0"/>
              <a:t>を</a:t>
            </a:r>
            <a:r>
              <a:rPr lang="en-US" altLang="ja-JP" sz="1600" dirty="0"/>
              <a:t>1,2,3,4,5</a:t>
            </a:r>
            <a:r>
              <a:rPr lang="ja-JP" altLang="en-US" sz="1600" dirty="0"/>
              <a:t>と変えて繰り返し計算する</a:t>
            </a:r>
          </a:p>
          <a:p>
            <a:r>
              <a:rPr lang="en-US" altLang="ja-JP" sz="2000" b="1" dirty="0">
                <a:solidFill>
                  <a:srgbClr val="FF0000"/>
                </a:solidFill>
              </a:rPr>
              <a:t>for(</a:t>
            </a:r>
            <a:r>
              <a:rPr lang="en-US" altLang="ja-JP" sz="2000" b="1" dirty="0" err="1">
                <a:solidFill>
                  <a:srgbClr val="FF0000"/>
                </a:solidFill>
              </a:rPr>
              <a:t>i</a:t>
            </a:r>
            <a:r>
              <a:rPr lang="en-US" altLang="ja-JP" sz="2000" b="1" dirty="0">
                <a:solidFill>
                  <a:srgbClr val="FF0000"/>
                </a:solidFill>
              </a:rPr>
              <a:t> in 1:5){ </a:t>
            </a:r>
          </a:p>
          <a:p>
            <a:r>
              <a:rPr lang="en-US" altLang="ja-JP" sz="2000" b="1" dirty="0">
                <a:solidFill>
                  <a:srgbClr val="FF0000"/>
                </a:solidFill>
              </a:rPr>
              <a:t>  for(j in 1:100){ </a:t>
            </a:r>
          </a:p>
          <a:p>
            <a:r>
              <a:rPr lang="en-US" altLang="ja-JP" sz="2000" b="1" dirty="0">
                <a:solidFill>
                  <a:srgbClr val="FF0000"/>
                </a:solidFill>
              </a:rPr>
              <a:t>	</a:t>
            </a:r>
            <a:r>
              <a:rPr lang="en-US" altLang="ja-JP" sz="2000" b="1" dirty="0" err="1">
                <a:solidFill>
                  <a:srgbClr val="FF0000"/>
                </a:solidFill>
              </a:rPr>
              <a:t>dat</a:t>
            </a:r>
            <a:r>
              <a:rPr lang="en-US" altLang="ja-JP" sz="2000" b="1" dirty="0">
                <a:solidFill>
                  <a:srgbClr val="FF0000"/>
                </a:solidFill>
              </a:rPr>
              <a:t>[</a:t>
            </a:r>
            <a:r>
              <a:rPr lang="en-US" altLang="ja-JP" sz="2000" b="1" dirty="0" err="1">
                <a:solidFill>
                  <a:srgbClr val="FF0000"/>
                </a:solidFill>
              </a:rPr>
              <a:t>j,i</a:t>
            </a:r>
            <a:r>
              <a:rPr lang="en-US" altLang="ja-JP" sz="2000" b="1" dirty="0">
                <a:solidFill>
                  <a:srgbClr val="FF0000"/>
                </a:solidFill>
              </a:rPr>
              <a:t>] &lt;- mean(</a:t>
            </a:r>
            <a:r>
              <a:rPr lang="en-US" altLang="ja-JP" sz="2000" b="1" dirty="0" err="1">
                <a:solidFill>
                  <a:srgbClr val="FF0000"/>
                </a:solidFill>
              </a:rPr>
              <a:t>rnorm</a:t>
            </a:r>
            <a:r>
              <a:rPr lang="en-US" altLang="ja-JP" sz="2000" b="1" dirty="0">
                <a:solidFill>
                  <a:srgbClr val="FF0000"/>
                </a:solidFill>
              </a:rPr>
              <a:t>(n[</a:t>
            </a:r>
            <a:r>
              <a:rPr lang="en-US" altLang="ja-JP" sz="2000" b="1" dirty="0" err="1">
                <a:solidFill>
                  <a:srgbClr val="FF0000"/>
                </a:solidFill>
              </a:rPr>
              <a:t>i</a:t>
            </a:r>
            <a:r>
              <a:rPr lang="en-US" altLang="ja-JP" sz="2000" b="1" dirty="0">
                <a:solidFill>
                  <a:srgbClr val="FF0000"/>
                </a:solidFill>
              </a:rPr>
              <a:t>])) </a:t>
            </a:r>
          </a:p>
          <a:p>
            <a:r>
              <a:rPr lang="en-US" altLang="ja-JP" sz="2000" b="1" dirty="0">
                <a:solidFill>
                  <a:srgbClr val="FF0000"/>
                </a:solidFill>
              </a:rPr>
              <a:t>}}</a:t>
            </a:r>
            <a:endParaRPr lang="en-US" altLang="ja-JP" sz="1600" dirty="0"/>
          </a:p>
          <a:p>
            <a:r>
              <a:rPr lang="en-US" altLang="ja-JP" sz="1600" dirty="0"/>
              <a:t># </a:t>
            </a:r>
            <a:r>
              <a:rPr lang="ja-JP" altLang="en-US" sz="1600" dirty="0"/>
              <a:t>箱型図で結果を表示</a:t>
            </a:r>
          </a:p>
          <a:p>
            <a:r>
              <a:rPr lang="en-US" altLang="ja-JP" sz="1600" dirty="0"/>
              <a:t>boxplot(</a:t>
            </a:r>
            <a:r>
              <a:rPr lang="en-US" altLang="ja-JP" sz="1600" dirty="0" err="1"/>
              <a:t>dat,names</a:t>
            </a:r>
            <a:r>
              <a:rPr lang="en-US" altLang="ja-JP" sz="1600" dirty="0"/>
              <a:t>=n)</a:t>
            </a:r>
            <a:endParaRPr kumimoji="1" lang="ja-JP" altLang="en-US" sz="16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305800" y="6356350"/>
            <a:ext cx="2743200" cy="365125"/>
          </a:xfrm>
        </p:spPr>
        <p:txBody>
          <a:bodyPr/>
          <a:lstStyle/>
          <a:p>
            <a:fld id="{9837672D-401E-4825-87C3-E9E377648EDC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000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130175"/>
            <a:ext cx="11664950" cy="11382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ja-JP" altLang="en-US" sz="4000"/>
              <a:t>一般的な漁業データ解析とそれに必要なソフトウェア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766763" y="1412875"/>
            <a:ext cx="10945812" cy="4713288"/>
          </a:xfrm>
        </p:spPr>
        <p:txBody>
          <a:bodyPr/>
          <a:lstStyle/>
          <a:p>
            <a:pPr eaLnBrk="1" hangingPunct="1"/>
            <a:r>
              <a:rPr lang="ja-JP" altLang="en-US" sz="3200">
                <a:solidFill>
                  <a:srgbClr val="C00000"/>
                </a:solidFill>
              </a:rPr>
              <a:t>漁獲データの可視化</a:t>
            </a:r>
            <a:r>
              <a:rPr lang="en-US" altLang="ja-JP" sz="3200">
                <a:solidFill>
                  <a:srgbClr val="C00000"/>
                </a:solidFill>
              </a:rPr>
              <a:t>,</a:t>
            </a:r>
            <a:r>
              <a:rPr lang="ja-JP" altLang="en-US" sz="3200">
                <a:solidFill>
                  <a:srgbClr val="C00000"/>
                </a:solidFill>
              </a:rPr>
              <a:t>グラフ作成</a:t>
            </a:r>
            <a:r>
              <a:rPr lang="ja-JP" altLang="en-US" sz="3200"/>
              <a:t>　→　</a:t>
            </a:r>
            <a:r>
              <a:rPr lang="en-US" altLang="ja-JP" sz="3200">
                <a:sym typeface="Wingdings" panose="05000000000000000000" pitchFamily="2" charset="2"/>
              </a:rPr>
              <a:t>Excel</a:t>
            </a:r>
            <a:r>
              <a:rPr lang="ja-JP" altLang="en-US" sz="3200">
                <a:sym typeface="Wingdings" panose="05000000000000000000" pitchFamily="2" charset="2"/>
              </a:rPr>
              <a:t>などの表計算ソフト</a:t>
            </a:r>
          </a:p>
          <a:p>
            <a:pPr eaLnBrk="1" hangingPunct="1"/>
            <a:r>
              <a:rPr lang="ja-JP" altLang="en-US" sz="3200">
                <a:solidFill>
                  <a:srgbClr val="C00000"/>
                </a:solidFill>
                <a:sym typeface="Wingdings" panose="05000000000000000000" pitchFamily="2" charset="2"/>
              </a:rPr>
              <a:t>地図データの解析</a:t>
            </a:r>
            <a:r>
              <a:rPr lang="ja-JP" altLang="en-US" sz="3200">
                <a:sym typeface="Wingdings" panose="05000000000000000000" pitchFamily="2" charset="2"/>
              </a:rPr>
              <a:t>　→　</a:t>
            </a:r>
            <a:r>
              <a:rPr lang="en-US" altLang="ja-JP" sz="3200">
                <a:sym typeface="Wingdings" panose="05000000000000000000" pitchFamily="2" charset="2"/>
              </a:rPr>
              <a:t>ArcView, GMT</a:t>
            </a:r>
            <a:r>
              <a:rPr lang="ja-JP" altLang="en-US" sz="3200">
                <a:sym typeface="Wingdings" panose="05000000000000000000" pitchFamily="2" charset="2"/>
              </a:rPr>
              <a:t>など</a:t>
            </a:r>
            <a:endParaRPr lang="ja-JP" altLang="en-US" sz="3200"/>
          </a:p>
          <a:p>
            <a:pPr eaLnBrk="1" hangingPunct="1"/>
            <a:r>
              <a:rPr lang="en-US" altLang="ja-JP" sz="3200">
                <a:solidFill>
                  <a:srgbClr val="C00000"/>
                </a:solidFill>
              </a:rPr>
              <a:t>CPUE</a:t>
            </a:r>
            <a:r>
              <a:rPr lang="ja-JP" altLang="en-US" sz="3200">
                <a:solidFill>
                  <a:srgbClr val="C00000"/>
                </a:solidFill>
              </a:rPr>
              <a:t>標準化等、統計的解析</a:t>
            </a:r>
            <a:r>
              <a:rPr lang="ja-JP" altLang="en-US" sz="3200"/>
              <a:t>　→　</a:t>
            </a:r>
            <a:r>
              <a:rPr lang="ja-JP" altLang="en-US" sz="3200">
                <a:sym typeface="Wingdings" panose="05000000000000000000" pitchFamily="2" charset="2"/>
              </a:rPr>
              <a:t>統計ソフト。</a:t>
            </a:r>
            <a:r>
              <a:rPr lang="en-US" altLang="ja-JP" sz="3200">
                <a:sym typeface="Wingdings" panose="05000000000000000000" pitchFamily="2" charset="2"/>
              </a:rPr>
              <a:t>SAS, S-Plus..</a:t>
            </a:r>
          </a:p>
          <a:p>
            <a:pPr eaLnBrk="1" hangingPunct="1"/>
            <a:r>
              <a:rPr lang="ja-JP" altLang="en-US" sz="3200">
                <a:solidFill>
                  <a:srgbClr val="C00000"/>
                </a:solidFill>
                <a:sym typeface="Wingdings" panose="05000000000000000000" pitchFamily="2" charset="2"/>
              </a:rPr>
              <a:t>パラメータ推定</a:t>
            </a:r>
            <a:r>
              <a:rPr lang="ja-JP" altLang="en-US" sz="3200">
                <a:sym typeface="Wingdings" panose="05000000000000000000" pitchFamily="2" charset="2"/>
              </a:rPr>
              <a:t>　→　</a:t>
            </a:r>
            <a:r>
              <a:rPr lang="en-US" altLang="ja-JP" sz="3200">
                <a:sym typeface="Wingdings" panose="05000000000000000000" pitchFamily="2" charset="2"/>
              </a:rPr>
              <a:t>Excel</a:t>
            </a:r>
            <a:r>
              <a:rPr lang="ja-JP" altLang="en-US" sz="3200">
                <a:sym typeface="Wingdings" panose="05000000000000000000" pitchFamily="2" charset="2"/>
              </a:rPr>
              <a:t>のソルバー、</a:t>
            </a:r>
            <a:r>
              <a:rPr lang="en-US" altLang="ja-JP" sz="3200">
                <a:sym typeface="Wingdings" panose="05000000000000000000" pitchFamily="2" charset="2"/>
              </a:rPr>
              <a:t>AD model builder</a:t>
            </a:r>
          </a:p>
          <a:p>
            <a:pPr eaLnBrk="1" hangingPunct="1"/>
            <a:endParaRPr lang="en-US" altLang="ja-JP"/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696913" y="5198781"/>
            <a:ext cx="863600" cy="576263"/>
          </a:xfrm>
          <a:prstGeom prst="rightArrow">
            <a:avLst>
              <a:gd name="adj1" fmla="val 34435"/>
              <a:gd name="adj2" fmla="val 539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ja-JP" altLang="en-US" sz="1600">
              <a:latin typeface="Arial" panose="020B0604020202020204" pitchFamily="34" charset="0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1704975" y="5198781"/>
            <a:ext cx="93599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3200">
                <a:latin typeface="Arial" panose="020B0604020202020204" pitchFamily="34" charset="0"/>
              </a:rPr>
              <a:t>多くのソフトは有料，ソフト間でのデータの連携が煩雑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696913" y="6008406"/>
            <a:ext cx="863600" cy="576263"/>
          </a:xfrm>
          <a:prstGeom prst="rightArrow">
            <a:avLst>
              <a:gd name="adj1" fmla="val 34435"/>
              <a:gd name="adj2" fmla="val 539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ja-JP" altLang="en-US" sz="1600">
              <a:latin typeface="Arial" panose="020B0604020202020204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704975" y="6008406"/>
            <a:ext cx="81597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200">
                <a:latin typeface="Arial" panose="020B0604020202020204" pitchFamily="34" charset="0"/>
              </a:rPr>
              <a:t>R</a:t>
            </a:r>
            <a:r>
              <a:rPr lang="ja-JP" altLang="en-US" sz="3200">
                <a:latin typeface="Arial" panose="020B0604020202020204" pitchFamily="34" charset="0"/>
              </a:rPr>
              <a:t>は無料＆同一のソフト上で一気に解析できる</a:t>
            </a:r>
          </a:p>
        </p:txBody>
      </p:sp>
      <p:sp>
        <p:nvSpPr>
          <p:cNvPr id="12296" name="スライド番号プレースホルダー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B1886605-2C15-4444-8682-A469F81CB36F}" type="slidenum">
              <a:rPr lang="en-US" altLang="ja-JP" smtClean="0"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67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  <p:bldP spid="20485" grpId="0"/>
      <p:bldP spid="8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2" y="1173480"/>
            <a:ext cx="11494347" cy="6465570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48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32375"/>
          </a:xfrm>
        </p:spPr>
        <p:txBody>
          <a:bodyPr>
            <a:normAutofit/>
          </a:bodyPr>
          <a:lstStyle/>
          <a:p>
            <a:pPr algn="ctr"/>
            <a:r>
              <a:rPr lang="en-US" altLang="ja-JP" sz="6000" dirty="0"/>
              <a:t>~</a:t>
            </a:r>
            <a:r>
              <a:rPr lang="ja-JP" altLang="en-US" sz="6000" dirty="0"/>
              <a:t>外部との連携</a:t>
            </a:r>
            <a:r>
              <a:rPr lang="en-US" altLang="ja-JP" sz="6000" dirty="0"/>
              <a:t>~</a:t>
            </a:r>
            <a:endParaRPr kumimoji="1" lang="ja-JP" altLang="en-US" sz="44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68328" y="3927108"/>
            <a:ext cx="7007046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ja-JP" altLang="en-US" sz="2800" dirty="0"/>
              <a:t>データ入出力やパッケージのインストール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84805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 dirty="0"/>
              <a:t>の有利な点：外部との連携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/>
              <a:t>テキスト形式でのデータの入出力</a:t>
            </a:r>
            <a:endParaRPr lang="en-US" altLang="ja-JP" sz="3200" dirty="0"/>
          </a:p>
          <a:p>
            <a:pPr lvl="1"/>
            <a:r>
              <a:rPr lang="ja-JP" altLang="en-US" sz="2800" dirty="0"/>
              <a:t>エクセルでデータの整理→</a:t>
            </a:r>
            <a:r>
              <a:rPr lang="en-US" altLang="ja-JP" sz="2800" dirty="0"/>
              <a:t>R</a:t>
            </a:r>
            <a:r>
              <a:rPr lang="ja-JP" altLang="en-US" sz="2800" dirty="0"/>
              <a:t>で解析</a:t>
            </a:r>
            <a:endParaRPr lang="en-US" altLang="ja-JP" sz="2800" dirty="0"/>
          </a:p>
          <a:p>
            <a:pPr lvl="1"/>
            <a:r>
              <a:rPr lang="en-US" altLang="ja-JP" sz="2800" dirty="0"/>
              <a:t>R</a:t>
            </a:r>
            <a:r>
              <a:rPr lang="ja-JP" altLang="en-US" sz="2800" dirty="0"/>
              <a:t>で統計計算→エクセルできれいな表にする</a:t>
            </a:r>
          </a:p>
          <a:p>
            <a:endParaRPr kumimoji="1" lang="en-US" altLang="ja-JP" sz="3200" dirty="0"/>
          </a:p>
          <a:p>
            <a:r>
              <a:rPr kumimoji="1" lang="ja-JP" altLang="en-US" sz="3200" dirty="0"/>
              <a:t>他の人が作った関数やパッケージを自分の解析に利用できる</a:t>
            </a:r>
            <a:endParaRPr kumimoji="1" lang="en-US" altLang="ja-JP" sz="3200" dirty="0"/>
          </a:p>
          <a:p>
            <a:pPr lvl="1"/>
            <a:r>
              <a:rPr lang="ja-JP" altLang="en-US" sz="2800" dirty="0"/>
              <a:t>新規的な統計手法をすぐ自分のデータに適用できる</a:t>
            </a:r>
            <a:endParaRPr kumimoji="1" lang="en-US" altLang="ja-JP" sz="2800" dirty="0"/>
          </a:p>
          <a:p>
            <a:endParaRPr lang="en-US" altLang="ja-JP" sz="32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215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外部とのやりとりのさいに重要なこと：自分がどこにいるか把握する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＞ </a:t>
            </a:r>
            <a:r>
              <a:rPr lang="en-US" altLang="ja-JP" sz="3200" dirty="0" err="1"/>
              <a:t>getwd</a:t>
            </a:r>
            <a:r>
              <a:rPr lang="en-US" altLang="ja-JP" sz="3200" dirty="0"/>
              <a:t>()  # </a:t>
            </a:r>
            <a:r>
              <a:rPr lang="ja-JP" altLang="en-US" sz="3200" dirty="0"/>
              <a:t>作業ディレクトリを表示</a:t>
            </a:r>
            <a:endParaRPr kumimoji="1" lang="ja-JP" altLang="en-US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793480" y="5960110"/>
            <a:ext cx="2743200" cy="365125"/>
          </a:xfrm>
        </p:spPr>
        <p:txBody>
          <a:bodyPr/>
          <a:lstStyle/>
          <a:p>
            <a:fld id="{9837672D-401E-4825-87C3-E9E377648EDC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4" y="2623087"/>
            <a:ext cx="10293032" cy="5142328"/>
          </a:xfrm>
          <a:prstGeom prst="rect">
            <a:avLst/>
          </a:prstGeom>
        </p:spPr>
      </p:pic>
      <p:sp>
        <p:nvSpPr>
          <p:cNvPr id="6" name="四角形: 角を丸くする 5"/>
          <p:cNvSpPr/>
          <p:nvPr/>
        </p:nvSpPr>
        <p:spPr>
          <a:xfrm>
            <a:off x="1259840" y="4074160"/>
            <a:ext cx="4053840" cy="2641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5100320" y="4338320"/>
            <a:ext cx="213360" cy="73152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3190240" y="5084663"/>
            <a:ext cx="6421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solidFill>
                  <a:srgbClr val="FF0000"/>
                </a:solidFill>
              </a:rPr>
              <a:t>データの入力・出力はこのフォルダ（ディレクトリ）上のファイルに対しておこなわれる</a:t>
            </a:r>
          </a:p>
        </p:txBody>
      </p:sp>
    </p:spTree>
    <p:extLst>
      <p:ext uri="{BB962C8B-B14F-4D97-AF65-F5344CB8AC3E}">
        <p14:creationId xmlns:p14="http://schemas.microsoft.com/office/powerpoint/2010/main" val="320149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ja-JP" altLang="en-US" dirty="0"/>
              <a:t>作業用のフォルダを作ってそこに移動する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1498"/>
            <a:ext cx="10515600" cy="4351338"/>
          </a:xfrm>
        </p:spPr>
        <p:txBody>
          <a:bodyPr/>
          <a:lstStyle/>
          <a:p>
            <a:r>
              <a:rPr kumimoji="1" lang="ja-JP" altLang="en-US" dirty="0"/>
              <a:t>あたらしいフォルダを作成</a:t>
            </a:r>
            <a:endParaRPr kumimoji="1" lang="en-US" altLang="ja-JP" dirty="0"/>
          </a:p>
          <a:p>
            <a:r>
              <a:rPr lang="ja-JP" altLang="en-US" dirty="0"/>
              <a:t>メニュー「ファイル」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→「ディレクトリの変更」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→  目的のディレクトリを選ぶ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→  </a:t>
            </a:r>
            <a:r>
              <a:rPr lang="en-US" altLang="ja-JP" dirty="0" err="1"/>
              <a:t>getwd</a:t>
            </a:r>
            <a:r>
              <a:rPr lang="en-US" altLang="ja-JP" dirty="0"/>
              <a:t>() </a:t>
            </a:r>
            <a:r>
              <a:rPr lang="ja-JP" altLang="en-US" dirty="0"/>
              <a:t>コマンドで目的のディレクトリに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				</a:t>
            </a:r>
            <a:r>
              <a:rPr lang="ja-JP" altLang="en-US" dirty="0"/>
              <a:t>移動できているか確認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659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データの書き出し </a:t>
            </a:r>
            <a:r>
              <a:rPr kumimoji="1" lang="en-US" altLang="ja-JP" dirty="0"/>
              <a:t>write.csv, </a:t>
            </a:r>
            <a:r>
              <a:rPr kumimoji="1" lang="en-US" altLang="ja-JP" dirty="0" err="1"/>
              <a:t>write.table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99" y="1606755"/>
            <a:ext cx="9238226" cy="51845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" y="1471955"/>
            <a:ext cx="9680258" cy="317127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四角形: 角を丸くする 6"/>
          <p:cNvSpPr/>
          <p:nvPr/>
        </p:nvSpPr>
        <p:spPr>
          <a:xfrm>
            <a:off x="5763827" y="6134577"/>
            <a:ext cx="1007267" cy="4929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4330175" y="4148807"/>
            <a:ext cx="1511405" cy="1985771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600793" y="4994599"/>
            <a:ext cx="2605998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新しいファイルができている</a:t>
            </a:r>
            <a:endParaRPr kumimoji="1" lang="en-US" altLang="ja-JP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180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データの読み込み</a:t>
            </a:r>
            <a:r>
              <a:rPr lang="ja-JP" altLang="en-US" dirty="0"/>
              <a:t>：</a:t>
            </a:r>
            <a:r>
              <a:rPr lang="en-US" altLang="ja-JP" dirty="0"/>
              <a:t>read.csv, </a:t>
            </a:r>
            <a:r>
              <a:rPr lang="en-US" altLang="ja-JP" dirty="0" err="1"/>
              <a:t>read.table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1646238"/>
            <a:ext cx="11085830" cy="41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7282" cy="1325563"/>
          </a:xfrm>
        </p:spPr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 dirty="0"/>
              <a:t>のオブジェクトそのものの保存，ロード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x &lt;- </a:t>
            </a:r>
            <a:r>
              <a:rPr kumimoji="1" lang="en-US" altLang="ja-JP" dirty="0" err="1"/>
              <a:t>rnorm</a:t>
            </a:r>
            <a:r>
              <a:rPr kumimoji="1" lang="en-US" altLang="ja-JP" dirty="0"/>
              <a:t>(10)</a:t>
            </a:r>
          </a:p>
          <a:p>
            <a:pPr marL="0" indent="0">
              <a:buNone/>
            </a:pPr>
            <a:r>
              <a:rPr kumimoji="1" lang="en-US" altLang="ja-JP" dirty="0"/>
              <a:t>save(x, file="</a:t>
            </a:r>
            <a:r>
              <a:rPr kumimoji="1" lang="en-US" altLang="ja-JP" dirty="0" err="1"/>
              <a:t>x.Rda</a:t>
            </a:r>
            <a:r>
              <a:rPr kumimoji="1" lang="en-US" altLang="ja-JP" dirty="0"/>
              <a:t>")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load("</a:t>
            </a:r>
            <a:r>
              <a:rPr kumimoji="1" lang="en-US" altLang="ja-JP" dirty="0" err="1"/>
              <a:t>x.Rda</a:t>
            </a:r>
            <a:r>
              <a:rPr kumimoji="1" lang="en-US" altLang="ja-JP" dirty="0"/>
              <a:t>")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9778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1507808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パッケージのインストール：最も簡単な場合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94142"/>
            <a:ext cx="10515600" cy="4703763"/>
          </a:xfrm>
        </p:spPr>
        <p:txBody>
          <a:bodyPr/>
          <a:lstStyle/>
          <a:p>
            <a:r>
              <a:rPr kumimoji="1" lang="ja-JP" altLang="en-US" dirty="0"/>
              <a:t>ネットに</a:t>
            </a:r>
            <a:r>
              <a:rPr lang="ja-JP" altLang="en-US" dirty="0"/>
              <a:t>繋がっている＆目的のパッケージが</a:t>
            </a:r>
            <a:r>
              <a:rPr lang="en-US" altLang="ja-JP" dirty="0"/>
              <a:t>CRAN(R</a:t>
            </a:r>
            <a:r>
              <a:rPr lang="ja-JP" altLang="en-US" dirty="0"/>
              <a:t>のパッケージが集積されている場所</a:t>
            </a:r>
            <a:r>
              <a:rPr lang="en-US" altLang="ja-JP" dirty="0"/>
              <a:t>)</a:t>
            </a:r>
            <a:r>
              <a:rPr lang="ja-JP" altLang="en-US" dirty="0" err="1"/>
              <a:t>に登</a:t>
            </a:r>
            <a:r>
              <a:rPr lang="ja-JP" altLang="en-US" dirty="0"/>
              <a:t>録されている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「パッケージ」→「パッケージのインストール」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→  目的のパッケージをリストから選ぶ　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→</a:t>
            </a:r>
            <a:r>
              <a:rPr lang="ja-JP" altLang="en-US" dirty="0"/>
              <a:t>  ミラーサイトをリストから選ぶ（通常は</a:t>
            </a:r>
            <a:r>
              <a:rPr lang="en-US" altLang="ja-JP" dirty="0"/>
              <a:t>"Japan"</a:t>
            </a:r>
            <a:r>
              <a:rPr lang="ja-JP" altLang="en-US" dirty="0"/>
              <a:t>を選ぶ）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57" y="4343400"/>
            <a:ext cx="100679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67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パッケージのインストール：</a:t>
            </a:r>
            <a:r>
              <a:rPr kumimoji="1" lang="en-US" altLang="ja-JP" dirty="0"/>
              <a:t>zip</a:t>
            </a:r>
            <a:r>
              <a:rPr kumimoji="1" lang="ja-JP" altLang="en-US" dirty="0"/>
              <a:t>ファイルまたは</a:t>
            </a:r>
            <a:r>
              <a:rPr kumimoji="1" lang="en-US" altLang="ja-JP" dirty="0"/>
              <a:t>tar.gz</a:t>
            </a:r>
            <a:r>
              <a:rPr kumimoji="1" lang="ja-JP" altLang="en-US" dirty="0"/>
              <a:t>ファイルからのインストール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インターネットにつながっていない </a:t>
            </a:r>
            <a:r>
              <a:rPr kumimoji="1" lang="en-US" altLang="ja-JP" dirty="0"/>
              <a:t>or </a:t>
            </a:r>
            <a:r>
              <a:rPr kumimoji="1" lang="ja-JP" altLang="en-US" dirty="0"/>
              <a:t>目的のパッケージが</a:t>
            </a:r>
            <a:r>
              <a:rPr kumimoji="1" lang="en-US" altLang="ja-JP" dirty="0"/>
              <a:t>CRAN</a:t>
            </a:r>
            <a:r>
              <a:rPr kumimoji="1" lang="ja-JP" altLang="en-US" dirty="0" err="1"/>
              <a:t>に登</a:t>
            </a:r>
            <a:r>
              <a:rPr kumimoji="1" lang="ja-JP" altLang="en-US" dirty="0"/>
              <a:t>録されていない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ソース</a:t>
            </a:r>
            <a:r>
              <a:rPr kumimoji="1" lang="ja-JP" altLang="en-US" dirty="0"/>
              <a:t>ファイルをダウンロード→自分でインストール</a:t>
            </a:r>
            <a:endParaRPr kumimoji="1" lang="en-US" altLang="ja-JP" dirty="0"/>
          </a:p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35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ただし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99286"/>
            <a:ext cx="10515600" cy="4677677"/>
          </a:xfrm>
        </p:spPr>
        <p:txBody>
          <a:bodyPr/>
          <a:lstStyle/>
          <a:p>
            <a:r>
              <a:rPr kumimoji="1" lang="ja-JP" altLang="en-US" dirty="0"/>
              <a:t>コマンドラインによるコマンドの入力（プログラミング）</a:t>
            </a:r>
            <a:endParaRPr kumimoji="1" lang="en-US" altLang="ja-JP" dirty="0"/>
          </a:p>
          <a:p>
            <a:r>
              <a:rPr lang="ja-JP" altLang="en-US" dirty="0"/>
              <a:t>エクセルのような直感的な操作はできない</a:t>
            </a:r>
            <a:endParaRPr lang="en-US" altLang="ja-JP" dirty="0"/>
          </a:p>
          <a:p>
            <a:r>
              <a:rPr lang="ja-JP" altLang="en-US" dirty="0"/>
              <a:t>ある程度の「慣れ」が必要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496" y="3104589"/>
            <a:ext cx="7847704" cy="441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45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5740" y="342900"/>
            <a:ext cx="12085320" cy="6240780"/>
          </a:xfrm>
        </p:spPr>
        <p:txBody>
          <a:bodyPr/>
          <a:lstStyle/>
          <a:p>
            <a:r>
              <a:rPr lang="en-US" altLang="ja-JP" dirty="0"/>
              <a:t>CRAN</a:t>
            </a:r>
            <a:r>
              <a:rPr lang="ja-JP" altLang="en-US" dirty="0"/>
              <a:t>のパッケージ置き場（例　</a:t>
            </a:r>
            <a:r>
              <a:rPr lang="en-US" altLang="ja-JP" dirty="0">
                <a:hlinkClick r:id="rId2"/>
              </a:rPr>
              <a:t>https://cran.ism.ac.jp/</a:t>
            </a:r>
            <a:r>
              <a:rPr lang="ja-JP" altLang="en-US" dirty="0"/>
              <a:t>）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CRAN</a:t>
            </a:r>
            <a:r>
              <a:rPr kumimoji="1" lang="ja-JP" altLang="en-US" dirty="0"/>
              <a:t>以外からのインストール（例 </a:t>
            </a:r>
            <a:r>
              <a:rPr lang="en-US" altLang="ja-JP" sz="1800" dirty="0"/>
              <a:t>http://cse.fra.affrc.go.jp/ichimomo/fish/rvpa.html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3943248"/>
            <a:ext cx="10027920" cy="14575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5400794"/>
            <a:ext cx="9296400" cy="15621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036891" y="2508358"/>
            <a:ext cx="5505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http://cse.fra.affrc.go.jp/ichimomo/fish/rvpa.html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40" y="870217"/>
            <a:ext cx="8859520" cy="237884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425" y="1096409"/>
            <a:ext cx="103536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1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695"/>
          </a:xfrm>
        </p:spPr>
        <p:txBody>
          <a:bodyPr/>
          <a:lstStyle/>
          <a:p>
            <a:r>
              <a:rPr lang="ja-JP" altLang="en-US" dirty="0"/>
              <a:t>ローカルファイル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59859"/>
            <a:ext cx="10515600" cy="5226423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自分の使っているパソコンの</a:t>
            </a:r>
            <a:r>
              <a:rPr kumimoji="1" lang="en-US" altLang="ja-JP" dirty="0"/>
              <a:t>OS</a:t>
            </a:r>
            <a:r>
              <a:rPr kumimoji="1" lang="ja-JP" altLang="en-US" dirty="0"/>
              <a:t>にあった</a:t>
            </a:r>
            <a:r>
              <a:rPr kumimoji="1" lang="en-US" altLang="ja-JP" dirty="0"/>
              <a:t>zip</a:t>
            </a:r>
            <a:r>
              <a:rPr kumimoji="1" lang="ja-JP" altLang="en-US" dirty="0"/>
              <a:t>ファイル，または，</a:t>
            </a:r>
            <a:r>
              <a:rPr kumimoji="1" lang="en-US" altLang="ja-JP" dirty="0"/>
              <a:t>****.tar.gz</a:t>
            </a:r>
            <a:r>
              <a:rPr kumimoji="1" lang="ja-JP" altLang="en-US" dirty="0"/>
              <a:t>という拡張子のファイルをダウンロード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「パッケージ」→「</a:t>
            </a:r>
            <a:r>
              <a:rPr kumimoji="1" lang="en-US" altLang="ja-JP" dirty="0"/>
              <a:t>Install package(s) from local files…</a:t>
            </a:r>
            <a:r>
              <a:rPr kumimoji="1" lang="ja-JP" altLang="en-US" dirty="0"/>
              <a:t>」→ダウンロードしたファイルを選ぶ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sz="2100" dirty="0"/>
              <a:t>  * R</a:t>
            </a:r>
            <a:r>
              <a:rPr lang="ja-JP" altLang="en-US" sz="2100" dirty="0"/>
              <a:t>のバージョンによって上記のメニューが「ローカルにある</a:t>
            </a:r>
            <a:r>
              <a:rPr lang="en-US" altLang="ja-JP" sz="2100" dirty="0"/>
              <a:t>zip</a:t>
            </a:r>
            <a:r>
              <a:rPr lang="ja-JP" altLang="en-US" sz="2100" dirty="0"/>
              <a:t>ファイルからのインストール」となっている場合がある．この場合は，拡張子が</a:t>
            </a:r>
            <a:r>
              <a:rPr lang="en-US" altLang="ja-JP" sz="2100" dirty="0"/>
              <a:t>tar.gz</a:t>
            </a:r>
            <a:r>
              <a:rPr lang="ja-JP" altLang="en-US" sz="2100" dirty="0"/>
              <a:t>のファイルはこのメニューからインストールできない</a:t>
            </a:r>
            <a:endParaRPr lang="en-US" altLang="ja-JP" sz="2100" dirty="0"/>
          </a:p>
          <a:p>
            <a:pPr marL="0" indent="0">
              <a:buNone/>
            </a:pPr>
            <a:r>
              <a:rPr kumimoji="1" lang="ja-JP" altLang="en-US" sz="2100" dirty="0"/>
              <a:t>　　　　</a:t>
            </a:r>
            <a:r>
              <a:rPr kumimoji="1" lang="en-US" altLang="ja-JP" sz="2100" dirty="0"/>
              <a:t>&gt; </a:t>
            </a:r>
            <a:r>
              <a:rPr kumimoji="1" lang="en-US" altLang="ja-JP" sz="2100" dirty="0" err="1"/>
              <a:t>install.packages</a:t>
            </a:r>
            <a:r>
              <a:rPr kumimoji="1" lang="en-US" altLang="ja-JP" sz="2100" dirty="0"/>
              <a:t>("AIG_0.1.5.tar.gz", source=TRUE)</a:t>
            </a:r>
            <a:endParaRPr kumimoji="1" lang="ja-JP" altLang="en-US" sz="21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96" y="2355502"/>
            <a:ext cx="10353675" cy="2152650"/>
          </a:xfrm>
          <a:prstGeom prst="rect">
            <a:avLst/>
          </a:prstGeom>
        </p:spPr>
      </p:pic>
      <p:sp>
        <p:nvSpPr>
          <p:cNvPr id="6" name="四角形: 角を丸くする 5"/>
          <p:cNvSpPr/>
          <p:nvPr/>
        </p:nvSpPr>
        <p:spPr>
          <a:xfrm>
            <a:off x="1251239" y="2801470"/>
            <a:ext cx="4763798" cy="7706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59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2370801"/>
            <a:ext cx="10515600" cy="3806162"/>
          </a:xfrm>
        </p:spPr>
        <p:txBody>
          <a:bodyPr/>
          <a:lstStyle/>
          <a:p>
            <a:r>
              <a:rPr kumimoji="1" lang="ja-JP" altLang="en-US" dirty="0"/>
              <a:t>エラーが出る場合も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他のパッケージも同時に必要だけど，それがインストールされていないというエラー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508462"/>
            <a:ext cx="10805160" cy="1719002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 flipV="1">
            <a:off x="1303020" y="944880"/>
            <a:ext cx="80619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571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配布したパッケージをインストールしてみよう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「パッケージ」→「 </a:t>
            </a:r>
            <a:r>
              <a:rPr lang="en-US" altLang="ja-JP" dirty="0"/>
              <a:t>Install package(s) from local files…</a:t>
            </a:r>
            <a:r>
              <a:rPr lang="ja-JP" altLang="en-US" dirty="0"/>
              <a:t>」→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			mapdata_2.2-6.zip </a:t>
            </a:r>
            <a:r>
              <a:rPr lang="ja-JP" altLang="en-US" dirty="0"/>
              <a:t>を選ぶ</a:t>
            </a:r>
            <a:endParaRPr lang="en-US" altLang="ja-JP" dirty="0"/>
          </a:p>
          <a:p>
            <a:r>
              <a:rPr lang="ja-JP" altLang="en-US" dirty="0"/>
              <a:t>同様に，</a:t>
            </a:r>
            <a:r>
              <a:rPr lang="en-US" altLang="ja-JP" dirty="0"/>
              <a:t>maps_3.1.1.zip</a:t>
            </a:r>
            <a:r>
              <a:rPr lang="ja-JP" altLang="en-US" dirty="0"/>
              <a:t>も選ぶ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Mac</a:t>
            </a:r>
            <a:r>
              <a:rPr kumimoji="1" lang="ja-JP" altLang="en-US" dirty="0"/>
              <a:t>の人は拡張子が</a:t>
            </a:r>
            <a:r>
              <a:rPr kumimoji="1" lang="en-US" altLang="ja-JP" dirty="0" err="1"/>
              <a:t>tgz</a:t>
            </a:r>
            <a:r>
              <a:rPr kumimoji="1" lang="ja-JP" altLang="en-US" dirty="0"/>
              <a:t>になっているファイルを選ぶ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763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さらに原始的な方法：</a:t>
            </a:r>
            <a:r>
              <a:rPr kumimoji="1" lang="en-US" altLang="ja-JP" dirty="0"/>
              <a:t>source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パッケージになっていない</a:t>
            </a:r>
            <a:r>
              <a:rPr kumimoji="1" lang="en-US" altLang="ja-JP" dirty="0"/>
              <a:t>R</a:t>
            </a:r>
            <a:r>
              <a:rPr kumimoji="1" lang="ja-JP" altLang="en-US" dirty="0"/>
              <a:t>のコードを一括して読む場合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&gt;  source("rvpa1.8.r")</a:t>
            </a:r>
          </a:p>
          <a:p>
            <a:pPr marL="0" indent="0">
              <a:buNone/>
            </a:pPr>
            <a:r>
              <a:rPr lang="en-US" altLang="ja-JP" dirty="0"/>
              <a:t>&gt;  source("future1.8.r") 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Ø"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505194"/>
            <a:ext cx="9296400" cy="1562100"/>
          </a:xfrm>
          <a:prstGeom prst="rect">
            <a:avLst/>
          </a:prstGeom>
        </p:spPr>
      </p:pic>
      <p:sp>
        <p:nvSpPr>
          <p:cNvPr id="6" name="四角形: 角を丸くする 5"/>
          <p:cNvSpPr/>
          <p:nvPr/>
        </p:nvSpPr>
        <p:spPr>
          <a:xfrm>
            <a:off x="1816015" y="3286244"/>
            <a:ext cx="6628738" cy="7706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35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32375"/>
          </a:xfrm>
        </p:spPr>
        <p:txBody>
          <a:bodyPr>
            <a:normAutofit/>
          </a:bodyPr>
          <a:lstStyle/>
          <a:p>
            <a:pPr algn="ctr"/>
            <a:r>
              <a:rPr lang="ja-JP" altLang="en-US" sz="4400" dirty="0"/>
              <a:t> </a:t>
            </a:r>
            <a:r>
              <a:rPr lang="en-US" altLang="ja-JP" sz="6000" dirty="0"/>
              <a:t>~</a:t>
            </a:r>
            <a:r>
              <a:rPr lang="ja-JP" altLang="en-US" sz="6000" dirty="0"/>
              <a:t>いろいろやってみよう</a:t>
            </a:r>
            <a:r>
              <a:rPr lang="en-US" altLang="ja-JP" sz="6000" dirty="0"/>
              <a:t>~</a:t>
            </a:r>
            <a:endParaRPr kumimoji="1" lang="ja-JP" altLang="en-US" sz="44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200976" y="3799433"/>
            <a:ext cx="8454189" cy="95410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ja-JP" altLang="en-US" sz="2800" dirty="0"/>
              <a:t>配布データを読み込んで，グラフを書いたり，統計解析をしてみたりしよう</a:t>
            </a:r>
          </a:p>
        </p:txBody>
      </p:sp>
    </p:spTree>
    <p:extLst>
      <p:ext uri="{BB962C8B-B14F-4D97-AF65-F5344CB8AC3E}">
        <p14:creationId xmlns:p14="http://schemas.microsoft.com/office/powerpoint/2010/main" val="2790084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配布データを読み込んで，プロットしたり統計解析したりしてみよう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2184935"/>
            <a:ext cx="10515600" cy="399202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# </a:t>
            </a:r>
            <a:r>
              <a:rPr lang="ja-JP" altLang="en-US" dirty="0"/>
              <a:t>配布した</a:t>
            </a:r>
            <a:r>
              <a:rPr lang="en-US" altLang="ja-JP" dirty="0"/>
              <a:t>csv</a:t>
            </a:r>
            <a:r>
              <a:rPr lang="ja-JP" altLang="en-US" dirty="0"/>
              <a:t>ファイルを作業ディレクトリに置く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# </a:t>
            </a:r>
            <a:r>
              <a:rPr kumimoji="1" lang="ja-JP" altLang="en-US" dirty="0"/>
              <a:t>ファイルの読み込み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 err="1"/>
              <a:t>tdata</a:t>
            </a:r>
            <a:r>
              <a:rPr kumimoji="1" lang="en-US" altLang="ja-JP" dirty="0"/>
              <a:t> &lt;- read.csv("testdata.csv")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# </a:t>
            </a:r>
            <a:r>
              <a:rPr kumimoji="1" lang="en-US" altLang="ja-JP" dirty="0" err="1"/>
              <a:t>tdata</a:t>
            </a:r>
            <a:r>
              <a:rPr kumimoji="1" lang="ja-JP" altLang="en-US" dirty="0"/>
              <a:t>がどんなデータか？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head(</a:t>
            </a:r>
            <a:r>
              <a:rPr kumimoji="1" lang="en-US" altLang="ja-JP" dirty="0" err="1"/>
              <a:t>tdata</a:t>
            </a:r>
            <a:r>
              <a:rPr kumimoji="1" lang="en-US" altLang="ja-JP" dirty="0"/>
              <a:t>) # head: </a:t>
            </a:r>
            <a:r>
              <a:rPr kumimoji="1" lang="ja-JP" altLang="en-US" dirty="0"/>
              <a:t>最初の６行だけ出力する関数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dim(</a:t>
            </a:r>
            <a:r>
              <a:rPr lang="en-US" altLang="ja-JP" dirty="0" err="1"/>
              <a:t>tdata</a:t>
            </a:r>
            <a:r>
              <a:rPr lang="en-US" altLang="ja-JP" dirty="0"/>
              <a:t>) # </a:t>
            </a:r>
            <a:r>
              <a:rPr lang="ja-JP" altLang="en-US" dirty="0"/>
              <a:t>何行何列のデータなのかを出力する関数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Ø"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87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71500" y="4464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#</a:t>
            </a:r>
            <a:r>
              <a:rPr lang="ja-JP" altLang="en-US" dirty="0"/>
              <a:t> 年ごとや緯度経度ごとに平均や合計を算出したい　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# 		</a:t>
            </a:r>
            <a:r>
              <a:rPr lang="ja-JP" altLang="en-US" dirty="0"/>
              <a:t> </a:t>
            </a:r>
            <a:r>
              <a:rPr lang="en-US" altLang="ja-JP" dirty="0">
                <a:sym typeface="Wingdings" panose="05000000000000000000" pitchFamily="2" charset="2"/>
              </a:rPr>
              <a:t> </a:t>
            </a:r>
            <a:r>
              <a:rPr lang="en-US" altLang="ja-JP" dirty="0" err="1">
                <a:sym typeface="Wingdings" panose="05000000000000000000" pitchFamily="2" charset="2"/>
              </a:rPr>
              <a:t>tapply</a:t>
            </a:r>
            <a:r>
              <a:rPr lang="en-US" altLang="ja-JP" dirty="0">
                <a:sym typeface="Wingdings" panose="05000000000000000000" pitchFamily="2" charset="2"/>
              </a:rPr>
              <a:t> </a:t>
            </a:r>
            <a:r>
              <a:rPr lang="ja-JP" altLang="en-US" dirty="0">
                <a:sym typeface="Wingdings" panose="05000000000000000000" pitchFamily="2" charset="2"/>
              </a:rPr>
              <a:t>関数を使う</a:t>
            </a:r>
            <a:r>
              <a:rPr lang="en-US" altLang="ja-JP" dirty="0">
                <a:sym typeface="Wingdings" panose="05000000000000000000" pitchFamily="2" charset="2"/>
              </a:rPr>
              <a:t>(</a:t>
            </a:r>
            <a:r>
              <a:rPr lang="ja-JP" altLang="en-US" dirty="0">
                <a:sym typeface="Wingdings" panose="05000000000000000000" pitchFamily="2" charset="2"/>
              </a:rPr>
              <a:t>エクセルのピボットテーブル</a:t>
            </a:r>
            <a:r>
              <a:rPr lang="en-US" altLang="ja-JP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altLang="ja-JP" dirty="0">
                <a:sym typeface="Wingdings" panose="05000000000000000000" pitchFamily="2" charset="2"/>
              </a:rPr>
              <a:t>#  </a:t>
            </a:r>
            <a:r>
              <a:rPr lang="en-US" altLang="ja-JP" dirty="0" err="1">
                <a:sym typeface="Wingdings" panose="05000000000000000000" pitchFamily="2" charset="2"/>
              </a:rPr>
              <a:t>tapply</a:t>
            </a:r>
            <a:r>
              <a:rPr lang="ja-JP" altLang="en-US" dirty="0">
                <a:sym typeface="Wingdings" panose="05000000000000000000" pitchFamily="2" charset="2"/>
              </a:rPr>
              <a:t>（集計したいもの</a:t>
            </a:r>
            <a:r>
              <a:rPr lang="en-US" altLang="ja-JP" dirty="0">
                <a:sym typeface="Wingdings" panose="05000000000000000000" pitchFamily="2" charset="2"/>
              </a:rPr>
              <a:t>, </a:t>
            </a:r>
            <a:r>
              <a:rPr lang="ja-JP" altLang="en-US" dirty="0">
                <a:sym typeface="Wingdings" panose="05000000000000000000" pitchFamily="2" charset="2"/>
              </a:rPr>
              <a:t>ラベル</a:t>
            </a:r>
            <a:r>
              <a:rPr lang="en-US" altLang="ja-JP" dirty="0">
                <a:sym typeface="Wingdings" panose="05000000000000000000" pitchFamily="2" charset="2"/>
              </a:rPr>
              <a:t>, </a:t>
            </a:r>
            <a:r>
              <a:rPr lang="ja-JP" altLang="en-US" dirty="0">
                <a:sym typeface="Wingdings" panose="05000000000000000000" pitchFamily="2" charset="2"/>
              </a:rPr>
              <a:t>関数）</a:t>
            </a:r>
            <a:endParaRPr lang="en-US" altLang="ja-JP" dirty="0">
              <a:sym typeface="Wingdings" panose="05000000000000000000" pitchFamily="2" charset="2"/>
            </a:endParaRP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&gt;"/>
            </a:pPr>
            <a:r>
              <a:rPr lang="en-US" altLang="ja-JP" dirty="0"/>
              <a:t>x &lt;-</a:t>
            </a:r>
            <a:r>
              <a:rPr lang="en-US" altLang="ja-JP" dirty="0">
                <a:solidFill>
                  <a:schemeClr val="accent1"/>
                </a:solidFill>
              </a:rPr>
              <a:t> </a:t>
            </a:r>
            <a:r>
              <a:rPr lang="en-US" altLang="ja-JP" dirty="0" err="1">
                <a:solidFill>
                  <a:srgbClr val="FF0000"/>
                </a:solidFill>
              </a:rPr>
              <a:t>tapply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altLang="ja-JP" dirty="0" err="1"/>
              <a:t>tdat$N</a:t>
            </a:r>
            <a:r>
              <a:rPr lang="en-US" altLang="ja-JP" dirty="0"/>
              <a:t>, </a:t>
            </a:r>
            <a:r>
              <a:rPr lang="en-US" altLang="ja-JP" dirty="0" err="1"/>
              <a:t>tdat$year</a:t>
            </a:r>
            <a:r>
              <a:rPr lang="en-US" altLang="ja-JP" dirty="0"/>
              <a:t>, mean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&gt;"/>
            </a:pPr>
            <a:r>
              <a:rPr lang="en-US" altLang="ja-JP" dirty="0"/>
              <a:t>plot(names(x), x, type="b", 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altLang="ja-JP" dirty="0"/>
              <a:t>                </a:t>
            </a:r>
            <a:r>
              <a:rPr lang="en-US" altLang="ja-JP" dirty="0" err="1"/>
              <a:t>xlab</a:t>
            </a:r>
            <a:r>
              <a:rPr lang="en-US" altLang="ja-JP" dirty="0"/>
              <a:t>="Year",</a:t>
            </a:r>
            <a:r>
              <a:rPr lang="en-US" altLang="ja-JP" dirty="0" err="1"/>
              <a:t>ylab</a:t>
            </a:r>
            <a:r>
              <a:rPr lang="en-US" altLang="ja-JP" dirty="0"/>
              <a:t>="CPUE")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088" y="3611880"/>
            <a:ext cx="5314424" cy="316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736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624840"/>
            <a:ext cx="10515600" cy="5567363"/>
          </a:xfrm>
        </p:spPr>
        <p:txBody>
          <a:bodyPr wrap="none">
            <a:noAutofit/>
          </a:bodyPr>
          <a:lstStyle/>
          <a:p>
            <a:pPr marL="0" indent="0">
              <a:buNone/>
            </a:pPr>
            <a:r>
              <a:rPr lang="en-US" altLang="ja-JP" sz="2215" dirty="0"/>
              <a:t>#</a:t>
            </a:r>
            <a:r>
              <a:rPr lang="ja-JP" altLang="en-US" sz="2215" dirty="0"/>
              <a:t> 緯度ごとの平均</a:t>
            </a:r>
            <a:endParaRPr lang="en-US" altLang="ja-JP" sz="2215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x &lt;- </a:t>
            </a:r>
            <a:r>
              <a:rPr lang="en-US" altLang="ja-JP" dirty="0" err="1"/>
              <a:t>tapply</a:t>
            </a:r>
            <a:r>
              <a:rPr lang="en-US" altLang="ja-JP" dirty="0"/>
              <a:t>(</a:t>
            </a:r>
            <a:r>
              <a:rPr lang="en-US" altLang="ja-JP" dirty="0" err="1"/>
              <a:t>tdat$N</a:t>
            </a:r>
            <a:r>
              <a:rPr lang="en-US" altLang="ja-JP" dirty="0"/>
              <a:t>, </a:t>
            </a:r>
            <a:r>
              <a:rPr lang="en-US" altLang="ja-JP" dirty="0" err="1"/>
              <a:t>tdat$</a:t>
            </a:r>
            <a:r>
              <a:rPr lang="en-US" altLang="ja-JP" dirty="0" err="1">
                <a:solidFill>
                  <a:srgbClr val="FF0000"/>
                </a:solidFill>
              </a:rPr>
              <a:t>lat</a:t>
            </a:r>
            <a:r>
              <a:rPr lang="en-US" altLang="ja-JP" dirty="0"/>
              <a:t>, mean)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plot(names(x), x, type="b", 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altLang="ja-JP" dirty="0"/>
              <a:t>                </a:t>
            </a:r>
            <a:r>
              <a:rPr lang="en-US" altLang="ja-JP" dirty="0" err="1"/>
              <a:t>xlab</a:t>
            </a:r>
            <a:r>
              <a:rPr lang="en-US" altLang="ja-JP" dirty="0"/>
              <a:t>="</a:t>
            </a:r>
            <a:r>
              <a:rPr lang="en-US" altLang="ja-JP" dirty="0" err="1"/>
              <a:t>Lat</a:t>
            </a:r>
            <a:r>
              <a:rPr lang="en-US" altLang="ja-JP" dirty="0"/>
              <a:t>",</a:t>
            </a:r>
            <a:r>
              <a:rPr lang="en-US" altLang="ja-JP" dirty="0" err="1"/>
              <a:t>ylab</a:t>
            </a:r>
            <a:r>
              <a:rPr lang="en-US" altLang="ja-JP" dirty="0"/>
              <a:t>="CPUE")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41" y="2833638"/>
            <a:ext cx="6436159" cy="383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4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510540"/>
            <a:ext cx="10515600" cy="5666423"/>
          </a:xfrm>
        </p:spPr>
        <p:txBody>
          <a:bodyPr wrap="none">
            <a:noAutofit/>
          </a:bodyPr>
          <a:lstStyle/>
          <a:p>
            <a:pPr marL="0" indent="0">
              <a:buNone/>
            </a:pPr>
            <a:r>
              <a:rPr lang="en-US" altLang="ja-JP" sz="2215" dirty="0"/>
              <a:t>#</a:t>
            </a:r>
            <a:r>
              <a:rPr lang="ja-JP" altLang="en-US" sz="2215" dirty="0"/>
              <a:t> 経度ごとの平均</a:t>
            </a:r>
            <a:endParaRPr lang="en-US" altLang="ja-JP" sz="2215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x &lt;- </a:t>
            </a:r>
            <a:r>
              <a:rPr lang="en-US" altLang="ja-JP" dirty="0" err="1"/>
              <a:t>tapply</a:t>
            </a:r>
            <a:r>
              <a:rPr lang="en-US" altLang="ja-JP" dirty="0"/>
              <a:t>(</a:t>
            </a:r>
            <a:r>
              <a:rPr lang="en-US" altLang="ja-JP" dirty="0" err="1"/>
              <a:t>tdat$N</a:t>
            </a:r>
            <a:r>
              <a:rPr lang="en-US" altLang="ja-JP" dirty="0"/>
              <a:t>, </a:t>
            </a:r>
            <a:r>
              <a:rPr lang="en-US" altLang="ja-JP" dirty="0" err="1"/>
              <a:t>tdat$</a:t>
            </a:r>
            <a:r>
              <a:rPr lang="en-US" altLang="ja-JP" dirty="0" err="1">
                <a:solidFill>
                  <a:srgbClr val="FF0000"/>
                </a:solidFill>
              </a:rPr>
              <a:t>lon</a:t>
            </a:r>
            <a:r>
              <a:rPr lang="en-US" altLang="ja-JP" dirty="0"/>
              <a:t>, mean)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plot(names(x), x, type="b", 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altLang="ja-JP" dirty="0"/>
              <a:t>                </a:t>
            </a:r>
            <a:r>
              <a:rPr lang="en-US" altLang="ja-JP" dirty="0" err="1"/>
              <a:t>xlab</a:t>
            </a:r>
            <a:r>
              <a:rPr lang="en-US" altLang="ja-JP" dirty="0"/>
              <a:t>="Lon",</a:t>
            </a:r>
            <a:r>
              <a:rPr lang="en-US" altLang="ja-JP" dirty="0" err="1"/>
              <a:t>ylab</a:t>
            </a:r>
            <a:r>
              <a:rPr lang="en-US" altLang="ja-JP" dirty="0"/>
              <a:t>="CPUE")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330" y="2948160"/>
            <a:ext cx="6029949" cy="359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02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 dirty="0"/>
              <a:t>実習流れ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17044"/>
            <a:ext cx="10515600" cy="4582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3600" dirty="0"/>
              <a:t>まず使ってみよう</a:t>
            </a:r>
            <a:endParaRPr kumimoji="1" lang="en-US" altLang="ja-JP" sz="3600" dirty="0"/>
          </a:p>
          <a:p>
            <a:pPr lvl="1"/>
            <a:r>
              <a:rPr kumimoji="1" lang="en-US" altLang="ja-JP" sz="2800" dirty="0"/>
              <a:t>R</a:t>
            </a:r>
            <a:r>
              <a:rPr kumimoji="1" lang="ja-JP" altLang="en-US" sz="2800" dirty="0" err="1"/>
              <a:t>での</a:t>
            </a:r>
            <a:r>
              <a:rPr kumimoji="1" lang="ja-JP" altLang="en-US" sz="2800" dirty="0"/>
              <a:t>コマンド入力に</a:t>
            </a:r>
            <a:r>
              <a:rPr lang="ja-JP" altLang="en-US" sz="2800" dirty="0"/>
              <a:t>慣れる</a:t>
            </a:r>
            <a:endParaRPr lang="en-US" altLang="ja-JP" sz="2800" dirty="0"/>
          </a:p>
          <a:p>
            <a:pPr lvl="1"/>
            <a:endParaRPr kumimoji="1"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600" dirty="0"/>
              <a:t>外部との連携</a:t>
            </a:r>
            <a:endParaRPr lang="en-US" altLang="ja-JP" sz="3600" dirty="0"/>
          </a:p>
          <a:p>
            <a:pPr lvl="1"/>
            <a:r>
              <a:rPr lang="ja-JP" altLang="en-US" sz="2800" dirty="0"/>
              <a:t>データ入出力やパッケージのインストール</a:t>
            </a:r>
            <a:endParaRPr lang="en-US" altLang="ja-JP" sz="2800" dirty="0"/>
          </a:p>
          <a:p>
            <a:pPr lvl="1"/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600" dirty="0"/>
              <a:t>いろいろやってみよう</a:t>
            </a:r>
            <a:endParaRPr kumimoji="1" lang="en-US" altLang="ja-JP" sz="3600" dirty="0"/>
          </a:p>
          <a:p>
            <a:pPr lvl="1"/>
            <a:r>
              <a:rPr lang="ja-JP" altLang="en-US" sz="2800" dirty="0"/>
              <a:t>配布データを読み込んで，グラフを書いたり，統計解析をしてみたりしよう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5780" y="320041"/>
            <a:ext cx="10561320" cy="6272372"/>
          </a:xfrm>
        </p:spPr>
        <p:txBody>
          <a:bodyPr wrap="none">
            <a:noAutofit/>
          </a:bodyPr>
          <a:lstStyle/>
          <a:p>
            <a:pPr marL="0" indent="0">
              <a:buNone/>
            </a:pPr>
            <a:r>
              <a:rPr lang="en-US" altLang="ja-JP" sz="2215" dirty="0"/>
              <a:t>#</a:t>
            </a:r>
            <a:r>
              <a:rPr lang="ja-JP" altLang="en-US" sz="2215" dirty="0"/>
              <a:t> 経度・経度ごとの平均</a:t>
            </a:r>
            <a:endParaRPr lang="en-US" altLang="ja-JP" sz="2215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x &lt;- </a:t>
            </a:r>
            <a:r>
              <a:rPr lang="en-US" altLang="ja-JP" dirty="0" err="1"/>
              <a:t>tapply</a:t>
            </a:r>
            <a:r>
              <a:rPr lang="en-US" altLang="ja-JP" dirty="0"/>
              <a:t>(</a:t>
            </a:r>
            <a:r>
              <a:rPr lang="en-US" altLang="ja-JP" dirty="0" err="1"/>
              <a:t>tdat$N</a:t>
            </a:r>
            <a:r>
              <a:rPr lang="en-US" altLang="ja-JP" dirty="0"/>
              <a:t>,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altLang="ja-JP" dirty="0"/>
              <a:t>     </a:t>
            </a:r>
            <a:r>
              <a:rPr lang="ja-JP" altLang="en-US" dirty="0"/>
              <a:t>　　</a:t>
            </a:r>
            <a:r>
              <a:rPr lang="en-US" altLang="ja-JP" dirty="0">
                <a:solidFill>
                  <a:srgbClr val="FF0000"/>
                </a:solidFill>
              </a:rPr>
              <a:t> list(</a:t>
            </a:r>
            <a:r>
              <a:rPr lang="en-US" altLang="ja-JP" dirty="0" err="1">
                <a:solidFill>
                  <a:srgbClr val="FF0000"/>
                </a:solidFill>
              </a:rPr>
              <a:t>tdat$lon,tdat$lat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dirty="0"/>
              <a:t>,mean)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altLang="ja-JP" sz="2215" dirty="0"/>
              <a:t># </a:t>
            </a:r>
            <a:r>
              <a:rPr lang="ja-JP" altLang="en-US" sz="2215" dirty="0"/>
              <a:t>これを</a:t>
            </a:r>
            <a:r>
              <a:rPr lang="en-US" altLang="ja-JP" sz="2215" dirty="0"/>
              <a:t>2</a:t>
            </a:r>
            <a:r>
              <a:rPr lang="ja-JP" altLang="en-US" sz="2215" dirty="0"/>
              <a:t>次元平面上にプロットしてみる</a:t>
            </a:r>
            <a:endParaRPr lang="en-US" altLang="ja-JP" sz="2215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x1 &lt;- </a:t>
            </a:r>
            <a:r>
              <a:rPr lang="en-US" altLang="ja-JP" dirty="0" err="1"/>
              <a:t>as.numeric</a:t>
            </a:r>
            <a:r>
              <a:rPr lang="en-US" altLang="ja-JP" dirty="0"/>
              <a:t>(</a:t>
            </a:r>
            <a:r>
              <a:rPr lang="en-US" altLang="ja-JP" dirty="0" err="1">
                <a:solidFill>
                  <a:srgbClr val="FF0000"/>
                </a:solidFill>
              </a:rPr>
              <a:t>dimnames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altLang="ja-JP" dirty="0"/>
              <a:t>x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dirty="0"/>
              <a:t>[[1]])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y1 &lt;- </a:t>
            </a:r>
            <a:r>
              <a:rPr lang="en-US" altLang="ja-JP" dirty="0" err="1"/>
              <a:t>as.numeric</a:t>
            </a:r>
            <a:r>
              <a:rPr lang="en-US" altLang="ja-JP" dirty="0"/>
              <a:t>(</a:t>
            </a:r>
            <a:r>
              <a:rPr lang="en-US" altLang="ja-JP" dirty="0" err="1">
                <a:solidFill>
                  <a:srgbClr val="FF0000"/>
                </a:solidFill>
              </a:rPr>
              <a:t>dimnames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altLang="ja-JP" dirty="0"/>
              <a:t>x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dirty="0"/>
              <a:t>[[2]])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>
                <a:solidFill>
                  <a:srgbClr val="FF0000"/>
                </a:solidFill>
              </a:rPr>
              <a:t>image(</a:t>
            </a:r>
            <a:r>
              <a:rPr lang="en-US" altLang="ja-JP" dirty="0"/>
              <a:t>x1,y1, x, </a:t>
            </a:r>
            <a:r>
              <a:rPr lang="en-US" altLang="ja-JP" dirty="0" err="1"/>
              <a:t>xlab</a:t>
            </a:r>
            <a:r>
              <a:rPr lang="en-US" altLang="ja-JP" dirty="0"/>
              <a:t>="Lon",</a:t>
            </a:r>
            <a:r>
              <a:rPr lang="en-US" altLang="ja-JP" dirty="0" err="1"/>
              <a:t>ylab</a:t>
            </a:r>
            <a:r>
              <a:rPr lang="en-US" altLang="ja-JP" dirty="0"/>
              <a:t>="Lat", col=rev(</a:t>
            </a:r>
            <a:r>
              <a:rPr lang="en-US" altLang="ja-JP" dirty="0" err="1"/>
              <a:t>heat.colors</a:t>
            </a:r>
            <a:r>
              <a:rPr lang="en-US" altLang="ja-JP" dirty="0"/>
              <a:t>(12))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91" y="3835205"/>
            <a:ext cx="4853354" cy="294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799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160" y="422032"/>
            <a:ext cx="8055232" cy="3175278"/>
          </a:xfrm>
        </p:spPr>
        <p:txBody>
          <a:bodyPr wrap="none">
            <a:noAutofit/>
          </a:bodyPr>
          <a:lstStyle/>
          <a:p>
            <a:pPr marL="0" indent="0">
              <a:buNone/>
            </a:pPr>
            <a:r>
              <a:rPr lang="en-US" altLang="ja-JP" dirty="0"/>
              <a:t>#</a:t>
            </a:r>
            <a:r>
              <a:rPr lang="ja-JP" altLang="en-US" dirty="0"/>
              <a:t> 地図を上書きする</a:t>
            </a:r>
            <a:endParaRPr lang="en-US" altLang="ja-JP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3600" dirty="0">
                <a:solidFill>
                  <a:srgbClr val="FF0000"/>
                </a:solidFill>
              </a:rPr>
              <a:t> </a:t>
            </a:r>
            <a:r>
              <a:rPr lang="en-US" altLang="ja-JP" sz="3200" dirty="0">
                <a:solidFill>
                  <a:srgbClr val="FF0000"/>
                </a:solidFill>
              </a:rPr>
              <a:t>library(</a:t>
            </a:r>
            <a:r>
              <a:rPr lang="en-US" altLang="ja-JP" sz="3200" dirty="0" err="1">
                <a:solidFill>
                  <a:srgbClr val="FF0000"/>
                </a:solidFill>
              </a:rPr>
              <a:t>maptools</a:t>
            </a:r>
            <a:r>
              <a:rPr lang="en-US" altLang="ja-JP" sz="3200" dirty="0">
                <a:solidFill>
                  <a:srgbClr val="FF0000"/>
                </a:solidFill>
              </a:rPr>
              <a:t>) </a:t>
            </a:r>
            <a:r>
              <a:rPr lang="en-US" altLang="ja-JP" sz="2000" dirty="0"/>
              <a:t># </a:t>
            </a:r>
            <a:r>
              <a:rPr lang="ja-JP" altLang="en-US" sz="2000" dirty="0"/>
              <a:t>インストールしておいたライブラリを呼び出す</a:t>
            </a:r>
            <a:endParaRPr lang="en-US" altLang="ja-JP" sz="20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3200" dirty="0">
                <a:solidFill>
                  <a:srgbClr val="FF0000"/>
                </a:solidFill>
              </a:rPr>
              <a:t> library(maps)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3200" dirty="0">
                <a:solidFill>
                  <a:srgbClr val="FF0000"/>
                </a:solidFill>
              </a:rPr>
              <a:t> map('world2',add=</a:t>
            </a:r>
            <a:r>
              <a:rPr lang="en-US" altLang="ja-JP" sz="3200" dirty="0" err="1">
                <a:solidFill>
                  <a:srgbClr val="FF0000"/>
                </a:solidFill>
              </a:rPr>
              <a:t>TRUE,fill</a:t>
            </a:r>
            <a:r>
              <a:rPr lang="en-US" altLang="ja-JP" sz="3200" dirty="0">
                <a:solidFill>
                  <a:srgbClr val="FF0000"/>
                </a:solidFill>
              </a:rPr>
              <a:t>=</a:t>
            </a:r>
            <a:r>
              <a:rPr lang="en-US" altLang="ja-JP" sz="3200" dirty="0" err="1">
                <a:solidFill>
                  <a:srgbClr val="FF0000"/>
                </a:solidFill>
              </a:rPr>
              <a:t>TRUE,col</a:t>
            </a:r>
            <a:r>
              <a:rPr lang="en-US" altLang="ja-JP" sz="3200" dirty="0">
                <a:solidFill>
                  <a:srgbClr val="FF0000"/>
                </a:solidFill>
              </a:rPr>
              <a:t>="</a:t>
            </a:r>
            <a:r>
              <a:rPr lang="en-US" altLang="ja-JP" sz="3200" dirty="0" err="1">
                <a:solidFill>
                  <a:srgbClr val="FF0000"/>
                </a:solidFill>
              </a:rPr>
              <a:t>lightgreen</a:t>
            </a:r>
            <a:r>
              <a:rPr lang="en-US" altLang="ja-JP" sz="3200" dirty="0">
                <a:solidFill>
                  <a:srgbClr val="FF0000"/>
                </a:solidFill>
              </a:rPr>
              <a:t>")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432" y="2879350"/>
            <a:ext cx="6340368" cy="384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796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9100" y="422032"/>
            <a:ext cx="11323320" cy="3175278"/>
          </a:xfrm>
        </p:spPr>
        <p:txBody>
          <a:bodyPr wrap="none">
            <a:noAutofit/>
          </a:bodyPr>
          <a:lstStyle/>
          <a:p>
            <a:pPr marL="0" indent="0">
              <a:buNone/>
            </a:pPr>
            <a:r>
              <a:rPr lang="en-US" altLang="ja-JP" sz="2215" dirty="0"/>
              <a:t>#</a:t>
            </a:r>
            <a:r>
              <a:rPr lang="ja-JP" altLang="en-US" sz="2215" dirty="0"/>
              <a:t> 年によって分布がどう変わるか？</a:t>
            </a:r>
            <a:endParaRPr lang="en-US" altLang="ja-JP" sz="2215" dirty="0"/>
          </a:p>
          <a:p>
            <a:pPr marL="0" indent="0">
              <a:buNone/>
            </a:pPr>
            <a:r>
              <a:rPr lang="en-US" altLang="ja-JP" sz="2215" dirty="0"/>
              <a:t># x3</a:t>
            </a:r>
            <a:r>
              <a:rPr lang="ja-JP" altLang="en-US" sz="2215" dirty="0"/>
              <a:t>は</a:t>
            </a:r>
            <a:r>
              <a:rPr lang="en-US" altLang="ja-JP" sz="2215" dirty="0"/>
              <a:t>3</a:t>
            </a:r>
            <a:r>
              <a:rPr lang="ja-JP" altLang="en-US" sz="2215" dirty="0"/>
              <a:t>次元の配列となる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00" dirty="0"/>
              <a:t>x3 &lt;- </a:t>
            </a:r>
            <a:r>
              <a:rPr lang="en-US" altLang="ja-JP" sz="2400" dirty="0" err="1"/>
              <a:t>tapply</a:t>
            </a:r>
            <a:r>
              <a:rPr lang="en-US" altLang="ja-JP" sz="2400" dirty="0"/>
              <a:t>(</a:t>
            </a:r>
            <a:r>
              <a:rPr lang="en-US" altLang="ja-JP" sz="2400" dirty="0" err="1"/>
              <a:t>tdat$N,</a:t>
            </a:r>
            <a:r>
              <a:rPr lang="en-US" altLang="ja-JP" sz="2400" dirty="0" err="1">
                <a:solidFill>
                  <a:srgbClr val="FF0000"/>
                </a:solidFill>
              </a:rPr>
              <a:t>list</a:t>
            </a:r>
            <a:r>
              <a:rPr lang="en-US" altLang="ja-JP" sz="2400" dirty="0">
                <a:solidFill>
                  <a:srgbClr val="FF0000"/>
                </a:solidFill>
              </a:rPr>
              <a:t>(</a:t>
            </a:r>
            <a:r>
              <a:rPr lang="en-US" altLang="ja-JP" sz="2400" dirty="0" err="1">
                <a:solidFill>
                  <a:srgbClr val="FF0000"/>
                </a:solidFill>
              </a:rPr>
              <a:t>tdat$lon,tdat$lat,tdat$year</a:t>
            </a:r>
            <a:r>
              <a:rPr lang="en-US" altLang="ja-JP" sz="2400" dirty="0">
                <a:solidFill>
                  <a:srgbClr val="FF0000"/>
                </a:solidFill>
              </a:rPr>
              <a:t>)</a:t>
            </a:r>
            <a:r>
              <a:rPr lang="en-US" altLang="ja-JP" sz="2400" dirty="0"/>
              <a:t>,mean)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00" dirty="0"/>
              <a:t>years &lt;- </a:t>
            </a:r>
            <a:r>
              <a:rPr lang="en-US" altLang="ja-JP" sz="2400" dirty="0" err="1"/>
              <a:t>dimnames</a:t>
            </a:r>
            <a:r>
              <a:rPr lang="en-US" altLang="ja-JP" sz="2400" dirty="0"/>
              <a:t>(x3)[[3]]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00" dirty="0"/>
              <a:t>image(x1,y1, </a:t>
            </a:r>
            <a:r>
              <a:rPr lang="en-US" altLang="ja-JP" sz="2400" dirty="0">
                <a:solidFill>
                  <a:srgbClr val="FF0000"/>
                </a:solidFill>
              </a:rPr>
              <a:t>x3[,,1]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xlab</a:t>
            </a:r>
            <a:r>
              <a:rPr lang="en-US" altLang="ja-JP" sz="2400" dirty="0"/>
              <a:t>="Lon",</a:t>
            </a:r>
            <a:r>
              <a:rPr lang="en-US" altLang="ja-JP" sz="2400" dirty="0" err="1"/>
              <a:t>ylab</a:t>
            </a:r>
            <a:r>
              <a:rPr lang="en-US" altLang="ja-JP" sz="2400" dirty="0"/>
              <a:t>="Lat", col=rev(</a:t>
            </a:r>
            <a:r>
              <a:rPr lang="en-US" altLang="ja-JP" sz="2400" dirty="0" err="1"/>
              <a:t>heat.colors</a:t>
            </a:r>
            <a:r>
              <a:rPr lang="en-US" altLang="ja-JP" sz="2400" dirty="0"/>
              <a:t>(12)))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00" dirty="0"/>
              <a:t>map('world2',lwd=2,add=T)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00" dirty="0"/>
              <a:t>title(years[1])</a:t>
            </a:r>
          </a:p>
          <a:p>
            <a:pPr marL="0" indent="0">
              <a:buClr>
                <a:srgbClr val="FF0000"/>
              </a:buClr>
              <a:buNone/>
            </a:pPr>
            <a:endParaRPr lang="en-US" altLang="ja-JP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&gt;"/>
            </a:pPr>
            <a:endParaRPr lang="en-US" altLang="ja-JP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656" y="3597310"/>
            <a:ext cx="6026064" cy="299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857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3360" y="498232"/>
            <a:ext cx="10767060" cy="3175278"/>
          </a:xfrm>
        </p:spPr>
        <p:txBody>
          <a:bodyPr wrap="none">
            <a:noAutofit/>
          </a:bodyPr>
          <a:lstStyle/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image(x1,y1, x3[,,</a:t>
            </a:r>
            <a:r>
              <a:rPr lang="en-US" altLang="ja-JP" dirty="0">
                <a:solidFill>
                  <a:srgbClr val="FF0000"/>
                </a:solidFill>
              </a:rPr>
              <a:t>2</a:t>
            </a:r>
            <a:r>
              <a:rPr lang="en-US" altLang="ja-JP" dirty="0"/>
              <a:t>], </a:t>
            </a:r>
            <a:r>
              <a:rPr lang="en-US" altLang="ja-JP" dirty="0" err="1"/>
              <a:t>xlab</a:t>
            </a:r>
            <a:r>
              <a:rPr lang="en-US" altLang="ja-JP" dirty="0"/>
              <a:t>="Lon",</a:t>
            </a:r>
            <a:r>
              <a:rPr lang="en-US" altLang="ja-JP" dirty="0" err="1"/>
              <a:t>ylab</a:t>
            </a:r>
            <a:r>
              <a:rPr lang="en-US" altLang="ja-JP" dirty="0"/>
              <a:t>="Lat", col=rev(</a:t>
            </a:r>
            <a:r>
              <a:rPr lang="en-US" altLang="ja-JP" dirty="0" err="1"/>
              <a:t>heat.colors</a:t>
            </a:r>
            <a:r>
              <a:rPr lang="en-US" altLang="ja-JP" dirty="0"/>
              <a:t>(12)))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map('world2',lwd=2,add=T)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title(years[</a:t>
            </a:r>
            <a:r>
              <a:rPr lang="en-US" altLang="ja-JP" dirty="0">
                <a:solidFill>
                  <a:srgbClr val="FF0000"/>
                </a:solidFill>
              </a:rPr>
              <a:t>2</a:t>
            </a:r>
            <a:r>
              <a:rPr lang="en-US" altLang="ja-JP" dirty="0"/>
              <a:t>])</a:t>
            </a:r>
          </a:p>
          <a:p>
            <a:pPr marL="0" indent="0">
              <a:buClr>
                <a:srgbClr val="FF0000"/>
              </a:buClr>
              <a:buNone/>
            </a:pPr>
            <a:endParaRPr lang="en-US" altLang="ja-JP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&gt;"/>
            </a:pPr>
            <a:endParaRPr lang="en-US" altLang="ja-JP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00" y="2758441"/>
            <a:ext cx="6752187" cy="335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711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89560" y="422032"/>
            <a:ext cx="11506200" cy="3175278"/>
          </a:xfrm>
        </p:spPr>
        <p:txBody>
          <a:bodyPr wrap="none">
            <a:noAutofit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altLang="ja-JP" dirty="0"/>
              <a:t># for</a:t>
            </a:r>
            <a:r>
              <a:rPr lang="ja-JP" altLang="en-US" dirty="0"/>
              <a:t>文による繰り返し</a:t>
            </a:r>
            <a:endParaRPr lang="en-US" altLang="ja-JP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>
                <a:solidFill>
                  <a:srgbClr val="FF0000"/>
                </a:solidFill>
              </a:rPr>
              <a:t>for(</a:t>
            </a:r>
            <a:r>
              <a:rPr lang="en-US" altLang="ja-JP" dirty="0" err="1">
                <a:solidFill>
                  <a:srgbClr val="FF0000"/>
                </a:solidFill>
              </a:rPr>
              <a:t>i</a:t>
            </a:r>
            <a:r>
              <a:rPr lang="en-US" altLang="ja-JP" dirty="0">
                <a:solidFill>
                  <a:srgbClr val="FF0000"/>
                </a:solidFill>
              </a:rPr>
              <a:t> in 1:length(years)){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 </a:t>
            </a:r>
            <a:r>
              <a:rPr lang="ja-JP" altLang="en-US" dirty="0"/>
              <a:t>　　</a:t>
            </a:r>
            <a:r>
              <a:rPr lang="en-US" altLang="ja-JP" dirty="0"/>
              <a:t>image(x1,y1, x3[,,</a:t>
            </a:r>
            <a:r>
              <a:rPr lang="en-US" altLang="ja-JP" dirty="0" err="1">
                <a:solidFill>
                  <a:srgbClr val="FF0000"/>
                </a:solidFill>
              </a:rPr>
              <a:t>i</a:t>
            </a:r>
            <a:r>
              <a:rPr lang="en-US" altLang="ja-JP" dirty="0"/>
              <a:t>], </a:t>
            </a:r>
            <a:r>
              <a:rPr lang="en-US" altLang="ja-JP" dirty="0" err="1"/>
              <a:t>xlab</a:t>
            </a:r>
            <a:r>
              <a:rPr lang="en-US" altLang="ja-JP" dirty="0"/>
              <a:t>="Lon",</a:t>
            </a:r>
            <a:r>
              <a:rPr lang="en-US" altLang="ja-JP" dirty="0" err="1"/>
              <a:t>ylab</a:t>
            </a:r>
            <a:r>
              <a:rPr lang="en-US" altLang="ja-JP" dirty="0"/>
              <a:t>="Lat", 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ja-JP" altLang="en-US" dirty="0"/>
              <a:t>　　　　　　　　　　　　　　　　　　</a:t>
            </a:r>
            <a:r>
              <a:rPr lang="en-US" altLang="ja-JP" dirty="0"/>
              <a:t>col=rev(</a:t>
            </a:r>
            <a:r>
              <a:rPr lang="en-US" altLang="ja-JP" dirty="0" err="1"/>
              <a:t>heat.colors</a:t>
            </a:r>
            <a:r>
              <a:rPr lang="en-US" altLang="ja-JP" dirty="0"/>
              <a:t>(12)))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ja-JP" altLang="en-US" dirty="0"/>
              <a:t>　　</a:t>
            </a:r>
            <a:r>
              <a:rPr lang="en-US" altLang="ja-JP" dirty="0"/>
              <a:t> map('world2',lwd=2,add=T)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ja-JP" altLang="en-US" dirty="0"/>
              <a:t>　　</a:t>
            </a:r>
            <a:r>
              <a:rPr lang="en-US" altLang="ja-JP" dirty="0"/>
              <a:t> title(years[</a:t>
            </a:r>
            <a:r>
              <a:rPr lang="en-US" altLang="ja-JP" dirty="0" err="1">
                <a:solidFill>
                  <a:srgbClr val="FF0000"/>
                </a:solidFill>
              </a:rPr>
              <a:t>i</a:t>
            </a:r>
            <a:r>
              <a:rPr lang="en-US" altLang="ja-JP" dirty="0"/>
              <a:t>])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>
                <a:solidFill>
                  <a:srgbClr val="FF0000"/>
                </a:solidFill>
              </a:rPr>
              <a:t>}</a:t>
            </a:r>
          </a:p>
          <a:p>
            <a:pPr marL="0" indent="0">
              <a:buClr>
                <a:srgbClr val="FF0000"/>
              </a:buClr>
              <a:buNone/>
            </a:pPr>
            <a:endParaRPr lang="en-US" altLang="ja-JP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&gt;"/>
            </a:pPr>
            <a:endParaRPr lang="en-US" altLang="ja-JP" dirty="0"/>
          </a:p>
        </p:txBody>
      </p:sp>
      <p:sp>
        <p:nvSpPr>
          <p:cNvPr id="4" name="角丸四角形 3"/>
          <p:cNvSpPr/>
          <p:nvPr/>
        </p:nvSpPr>
        <p:spPr>
          <a:xfrm>
            <a:off x="1821180" y="3971764"/>
            <a:ext cx="8282940" cy="2567148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16520" indent="-316520">
              <a:buFont typeface="Arial" panose="020B0604020202020204" pitchFamily="34" charset="0"/>
              <a:buChar char="•"/>
            </a:pPr>
            <a:r>
              <a:rPr lang="ja-JP" altLang="en-US" sz="1938" dirty="0"/>
              <a:t>複数の図が一気に描画されるので，最後の図しか見ることはできない</a:t>
            </a:r>
            <a:endParaRPr lang="en-US" altLang="ja-JP" sz="1938" dirty="0"/>
          </a:p>
          <a:p>
            <a:pPr marL="316520" indent="-316520">
              <a:buFont typeface="Arial" panose="020B0604020202020204" pitchFamily="34" charset="0"/>
              <a:buChar char="•"/>
            </a:pPr>
            <a:r>
              <a:rPr lang="ja-JP" altLang="en-US" sz="1938" dirty="0"/>
              <a:t>「</a:t>
            </a:r>
            <a:r>
              <a:rPr lang="en-US" altLang="ja-JP" sz="1938" dirty="0"/>
              <a:t>R Graphics</a:t>
            </a:r>
            <a:r>
              <a:rPr lang="ja-JP" altLang="en-US" sz="1938" dirty="0"/>
              <a:t>」を選択した状態で，メニューの「履歴」→「記録」をクリックすると，過去の図を見ることができるようになる</a:t>
            </a:r>
            <a:endParaRPr lang="en-US" altLang="ja-JP" sz="1938" dirty="0"/>
          </a:p>
          <a:p>
            <a:pPr marL="316520" indent="-316520">
              <a:buFont typeface="Arial" panose="020B0604020202020204" pitchFamily="34" charset="0"/>
              <a:buChar char="•"/>
            </a:pPr>
            <a:r>
              <a:rPr lang="ja-JP" altLang="en-US" sz="1938" dirty="0"/>
              <a:t>「記録」にチェックを入れた状態で，もう一度コマンドを実施→</a:t>
            </a:r>
            <a:r>
              <a:rPr lang="en-US" altLang="ja-JP" sz="1938" dirty="0" err="1"/>
              <a:t>PageUp</a:t>
            </a:r>
            <a:endParaRPr lang="en-US" altLang="ja-JP" sz="1938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338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5760" y="271306"/>
            <a:ext cx="11399520" cy="3326004"/>
          </a:xfrm>
        </p:spPr>
        <p:txBody>
          <a:bodyPr wrap="none">
            <a:noAutofit/>
          </a:bodyPr>
          <a:lstStyle/>
          <a:p>
            <a:pPr marL="0" indent="0">
              <a:buClr>
                <a:srgbClr val="FF0000"/>
              </a:buClr>
              <a:buNone/>
            </a:pPr>
            <a:r>
              <a:rPr lang="en-US" altLang="ja-JP" sz="2215" dirty="0"/>
              <a:t># for</a:t>
            </a:r>
            <a:r>
              <a:rPr lang="ja-JP" altLang="en-US" sz="2215" dirty="0"/>
              <a:t>文による繰り返し</a:t>
            </a:r>
            <a:r>
              <a:rPr lang="en-US" altLang="ja-JP" sz="2215" dirty="0"/>
              <a:t>&amp;</a:t>
            </a:r>
            <a:r>
              <a:rPr lang="ja-JP" altLang="en-US" sz="2215" dirty="0"/>
              <a:t>複数図を１画面に</a:t>
            </a:r>
            <a:endParaRPr lang="en-US" altLang="ja-JP" sz="2215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>
                <a:solidFill>
                  <a:srgbClr val="FF0000"/>
                </a:solidFill>
              </a:rPr>
              <a:t>par(</a:t>
            </a:r>
            <a:r>
              <a:rPr lang="en-US" altLang="ja-JP" dirty="0" err="1">
                <a:solidFill>
                  <a:srgbClr val="FF0000"/>
                </a:solidFill>
              </a:rPr>
              <a:t>mfrow</a:t>
            </a:r>
            <a:r>
              <a:rPr lang="en-US" altLang="ja-JP" dirty="0">
                <a:solidFill>
                  <a:srgbClr val="FF0000"/>
                </a:solidFill>
              </a:rPr>
              <a:t>=c(4,4),mar=c(2,2,1,0.5))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for(</a:t>
            </a:r>
            <a:r>
              <a:rPr lang="en-US" altLang="ja-JP" dirty="0" err="1"/>
              <a:t>i</a:t>
            </a:r>
            <a:r>
              <a:rPr lang="en-US" altLang="ja-JP" dirty="0"/>
              <a:t> in 1:length(years)){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 </a:t>
            </a:r>
            <a:r>
              <a:rPr lang="ja-JP" altLang="en-US" dirty="0"/>
              <a:t>　</a:t>
            </a:r>
            <a:r>
              <a:rPr lang="en-US" altLang="ja-JP" dirty="0"/>
              <a:t>image(x1,y1, x3[,,</a:t>
            </a:r>
            <a:r>
              <a:rPr lang="en-US" altLang="ja-JP" dirty="0" err="1"/>
              <a:t>i</a:t>
            </a:r>
            <a:r>
              <a:rPr lang="en-US" altLang="ja-JP" dirty="0"/>
              <a:t>], </a:t>
            </a:r>
            <a:r>
              <a:rPr lang="en-US" altLang="ja-JP" dirty="0" err="1"/>
              <a:t>xlab</a:t>
            </a:r>
            <a:r>
              <a:rPr lang="en-US" altLang="ja-JP" dirty="0"/>
              <a:t>="Lon",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altLang="ja-JP" dirty="0"/>
              <a:t>      </a:t>
            </a:r>
            <a:r>
              <a:rPr lang="ja-JP" altLang="en-US" dirty="0"/>
              <a:t>　　　　　</a:t>
            </a:r>
            <a:r>
              <a:rPr lang="en-US" altLang="ja-JP" dirty="0" err="1"/>
              <a:t>ylab</a:t>
            </a:r>
            <a:r>
              <a:rPr lang="en-US" altLang="ja-JP" dirty="0"/>
              <a:t>="Lat", col=rev(</a:t>
            </a:r>
            <a:r>
              <a:rPr lang="en-US" altLang="ja-JP" dirty="0" err="1"/>
              <a:t>heat.colors</a:t>
            </a:r>
            <a:r>
              <a:rPr lang="en-US" altLang="ja-JP" dirty="0"/>
              <a:t>(12)))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 </a:t>
            </a:r>
            <a:r>
              <a:rPr lang="ja-JP" altLang="en-US" dirty="0"/>
              <a:t>　</a:t>
            </a:r>
            <a:r>
              <a:rPr lang="en-US" altLang="ja-JP" dirty="0"/>
              <a:t>map('world2',lwd=2,add=T)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 </a:t>
            </a:r>
            <a:r>
              <a:rPr lang="ja-JP" altLang="en-US" dirty="0"/>
              <a:t>　</a:t>
            </a:r>
            <a:r>
              <a:rPr lang="en-US" altLang="ja-JP" dirty="0"/>
              <a:t>title(years[</a:t>
            </a:r>
            <a:r>
              <a:rPr lang="en-US" altLang="ja-JP" dirty="0" err="1"/>
              <a:t>i</a:t>
            </a:r>
            <a:r>
              <a:rPr lang="en-US" altLang="ja-JP" dirty="0"/>
              <a:t>])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dirty="0"/>
              <a:t>}</a:t>
            </a:r>
          </a:p>
          <a:p>
            <a:pPr marL="0" indent="0">
              <a:buClr>
                <a:srgbClr val="FF0000"/>
              </a:buClr>
              <a:buNone/>
            </a:pPr>
            <a:endParaRPr lang="en-US" altLang="ja-JP" dirty="0"/>
          </a:p>
          <a:p>
            <a:pPr>
              <a:buClr>
                <a:srgbClr val="FF0000"/>
              </a:buClr>
              <a:buFont typeface="Symbol" panose="05050102010706020507" pitchFamily="18" charset="2"/>
              <a:buChar char="&gt;"/>
            </a:pPr>
            <a:endParaRPr lang="en-US" altLang="ja-JP" dirty="0"/>
          </a:p>
        </p:txBody>
      </p:sp>
      <p:sp>
        <p:nvSpPr>
          <p:cNvPr id="4" name="角丸四角形 3"/>
          <p:cNvSpPr/>
          <p:nvPr/>
        </p:nvSpPr>
        <p:spPr>
          <a:xfrm>
            <a:off x="487681" y="5677319"/>
            <a:ext cx="8353012" cy="1050349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16520" indent="-316520">
              <a:buFont typeface="Arial" panose="020B0604020202020204" pitchFamily="34" charset="0"/>
              <a:buChar char="•"/>
            </a:pPr>
            <a:r>
              <a:rPr lang="en-US" altLang="ja-JP" sz="1938" dirty="0"/>
              <a:t>par(</a:t>
            </a:r>
            <a:r>
              <a:rPr lang="en-US" altLang="ja-JP" sz="1938" dirty="0" err="1"/>
              <a:t>mfrow</a:t>
            </a:r>
            <a:r>
              <a:rPr lang="en-US" altLang="ja-JP" sz="1938" dirty="0"/>
              <a:t>=c(4,4)) </a:t>
            </a:r>
            <a:r>
              <a:rPr lang="ja-JP" altLang="en-US" sz="1938" dirty="0"/>
              <a:t>コマンドを使うと，１枚のパネルに</a:t>
            </a:r>
            <a:r>
              <a:rPr lang="en-US" altLang="ja-JP" sz="1938" dirty="0"/>
              <a:t>16</a:t>
            </a:r>
            <a:r>
              <a:rPr lang="ja-JP" altLang="en-US" sz="1938" dirty="0"/>
              <a:t>枚の図が書けるようになる</a:t>
            </a:r>
            <a:endParaRPr lang="en-US" altLang="ja-JP" sz="1938" dirty="0"/>
          </a:p>
          <a:p>
            <a:pPr marL="316520" indent="-316520">
              <a:buFont typeface="Arial" panose="020B0604020202020204" pitchFamily="34" charset="0"/>
              <a:buChar char="•"/>
            </a:pPr>
            <a:r>
              <a:rPr lang="en-US" altLang="ja-JP" sz="1938" dirty="0"/>
              <a:t>mar= </a:t>
            </a:r>
            <a:r>
              <a:rPr lang="ja-JP" altLang="en-US" sz="1938" dirty="0"/>
              <a:t>のオプションは，</a:t>
            </a:r>
            <a:r>
              <a:rPr lang="en-US" altLang="ja-JP" sz="1938" dirty="0"/>
              <a:t>margin (</a:t>
            </a:r>
            <a:r>
              <a:rPr lang="ja-JP" altLang="en-US" sz="1938" dirty="0"/>
              <a:t>余白）の大きさ</a:t>
            </a:r>
            <a:endParaRPr lang="en-US" altLang="ja-JP" sz="1938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604" y="3116892"/>
            <a:ext cx="4995196" cy="244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5369939" y="4117620"/>
            <a:ext cx="857093" cy="85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46" dirty="0"/>
              <a:t>漁場の位置が東に移動している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353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337364" y="990656"/>
            <a:ext cx="7755836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31"/>
              </a:spcBef>
            </a:pPr>
            <a:r>
              <a:rPr lang="ja-JP" altLang="en-US" sz="4400" u="sng" dirty="0"/>
              <a:t>おまけ：簡単な</a:t>
            </a:r>
            <a:r>
              <a:rPr lang="en-US" altLang="ja-JP" sz="4400" u="sng" dirty="0"/>
              <a:t>CPUE</a:t>
            </a:r>
            <a:r>
              <a:rPr lang="ja-JP" altLang="en-US" sz="4400" u="sng" dirty="0"/>
              <a:t>解析</a:t>
            </a:r>
            <a:endParaRPr lang="en-US" altLang="ja-JP" sz="4400" u="sng" dirty="0"/>
          </a:p>
          <a:p>
            <a:pPr marL="431918" indent="-431918">
              <a:spcBef>
                <a:spcPts val="831"/>
              </a:spcBef>
              <a:buFont typeface="+mj-lt"/>
              <a:buAutoNum type="arabicPeriod"/>
            </a:pPr>
            <a:endParaRPr lang="ja-JP" altLang="en-US" sz="4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386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3860" y="365125"/>
            <a:ext cx="1094994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年による</a:t>
            </a:r>
            <a:r>
              <a:rPr kumimoji="1" lang="en-US" altLang="ja-JP" sz="4000" dirty="0"/>
              <a:t>CPUE</a:t>
            </a:r>
            <a:r>
              <a:rPr kumimoji="1" lang="ja-JP" altLang="en-US" sz="4000" dirty="0"/>
              <a:t>の変化は，漁場位置の変化か？資源量の変化か</a:t>
            </a:r>
            <a:r>
              <a:rPr lang="ja-JP" altLang="en-US" sz="4000" dirty="0"/>
              <a:t>？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97810" y="1774748"/>
            <a:ext cx="4954782" cy="519358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CPUE</a:t>
            </a:r>
            <a:r>
              <a:rPr kumimoji="1" lang="ja-JP" altLang="en-US" dirty="0"/>
              <a:t>は増加したのちに減少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漁場の位置は，年々東へ</a:t>
            </a:r>
            <a:endParaRPr kumimoji="1"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30" y="2306726"/>
            <a:ext cx="2682633" cy="154138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66081" y="2609938"/>
            <a:ext cx="2244338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938" dirty="0"/>
              <a:t>←</a:t>
            </a:r>
            <a:r>
              <a:rPr lang="en-US" altLang="ja-JP" sz="1938" dirty="0"/>
              <a:t>CPUE</a:t>
            </a:r>
            <a:r>
              <a:rPr lang="ja-JP" altLang="en-US" sz="1938" dirty="0"/>
              <a:t>の年トレンド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49" y="3888442"/>
            <a:ext cx="2729013" cy="1653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5082855" y="4431902"/>
            <a:ext cx="2210790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938" dirty="0"/>
              <a:t>←</a:t>
            </a:r>
            <a:r>
              <a:rPr lang="en-US" altLang="ja-JP" sz="1938" dirty="0"/>
              <a:t>CPUE</a:t>
            </a:r>
            <a:r>
              <a:rPr lang="ja-JP" altLang="en-US" sz="1938" dirty="0"/>
              <a:t>の空間分布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>
          <a:xfrm>
            <a:off x="9027160" y="6336030"/>
            <a:ext cx="2743200" cy="365125"/>
          </a:xfrm>
        </p:spPr>
        <p:txBody>
          <a:bodyPr/>
          <a:lstStyle/>
          <a:p>
            <a:fld id="{64A6956B-FAD2-4C51-A3EB-F3D8E3112177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6235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9100" y="643730"/>
            <a:ext cx="11475720" cy="66275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アプローチ</a:t>
            </a:r>
            <a:r>
              <a:rPr lang="en-US" altLang="ja-JP" dirty="0"/>
              <a:t>A. </a:t>
            </a:r>
            <a:r>
              <a:rPr lang="ja-JP" altLang="en-US" dirty="0"/>
              <a:t>同じ海域で</a:t>
            </a:r>
            <a:r>
              <a:rPr lang="en-US" altLang="ja-JP" dirty="0"/>
              <a:t>CPUE</a:t>
            </a:r>
            <a:r>
              <a:rPr lang="ja-JP" altLang="en-US" dirty="0"/>
              <a:t>のトレンドを比較してみる</a:t>
            </a:r>
            <a:endParaRPr kumimoji="1" lang="ja-JP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793396"/>
            <a:ext cx="3186753" cy="193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1458754" y="2499360"/>
            <a:ext cx="404446" cy="502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246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055851" y="2003115"/>
            <a:ext cx="2184529" cy="73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85" dirty="0"/>
              <a:t>東経</a:t>
            </a:r>
            <a:r>
              <a:rPr lang="en-US" altLang="ja-JP" sz="1385" dirty="0"/>
              <a:t>150-160</a:t>
            </a:r>
            <a:r>
              <a:rPr lang="ja-JP" altLang="en-US" sz="1385" dirty="0"/>
              <a:t>度・北緯</a:t>
            </a:r>
            <a:r>
              <a:rPr lang="en-US" altLang="ja-JP" sz="1385" dirty="0"/>
              <a:t>25-35</a:t>
            </a:r>
            <a:r>
              <a:rPr lang="ja-JP" altLang="en-US" sz="1385" dirty="0"/>
              <a:t>度の範囲でデータを取り出してみる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4645506" y="1257884"/>
            <a:ext cx="7386473" cy="418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/>
              <a:t>  tdat2 &lt;-</a:t>
            </a:r>
            <a:r>
              <a:rPr lang="en-US" altLang="ja-JP" sz="2215" dirty="0">
                <a:solidFill>
                  <a:schemeClr val="accent5"/>
                </a:solidFill>
              </a:rPr>
              <a:t> </a:t>
            </a:r>
            <a:r>
              <a:rPr lang="en-US" altLang="ja-JP" sz="2215" dirty="0">
                <a:solidFill>
                  <a:srgbClr val="FF0000"/>
                </a:solidFill>
              </a:rPr>
              <a:t>subset(</a:t>
            </a:r>
            <a:r>
              <a:rPr lang="en-US" altLang="ja-JP" sz="2215" dirty="0" err="1"/>
              <a:t>tdat</a:t>
            </a:r>
            <a:r>
              <a:rPr lang="en-US" altLang="ja-JP" sz="2215" dirty="0"/>
              <a:t>, </a:t>
            </a:r>
          </a:p>
          <a:p>
            <a:pPr>
              <a:buClr>
                <a:srgbClr val="FF0000"/>
              </a:buClr>
            </a:pPr>
            <a:r>
              <a:rPr lang="en-US" altLang="ja-JP" sz="2215" dirty="0"/>
              <a:t>    </a:t>
            </a:r>
            <a:r>
              <a:rPr lang="en-US" altLang="ja-JP" sz="2215" dirty="0">
                <a:solidFill>
                  <a:schemeClr val="accent5"/>
                </a:solidFill>
              </a:rPr>
              <a:t> </a:t>
            </a:r>
            <a:r>
              <a:rPr lang="en-US" altLang="ja-JP" sz="2215" dirty="0" err="1">
                <a:solidFill>
                  <a:srgbClr val="FF0000"/>
                </a:solidFill>
              </a:rPr>
              <a:t>lon</a:t>
            </a:r>
            <a:r>
              <a:rPr lang="en-US" altLang="ja-JP" sz="2215" dirty="0">
                <a:solidFill>
                  <a:srgbClr val="FF0000"/>
                </a:solidFill>
              </a:rPr>
              <a:t>&gt;149 &amp; </a:t>
            </a:r>
            <a:r>
              <a:rPr lang="en-US" altLang="ja-JP" sz="2215" dirty="0" err="1">
                <a:solidFill>
                  <a:srgbClr val="FF0000"/>
                </a:solidFill>
              </a:rPr>
              <a:t>lon</a:t>
            </a:r>
            <a:r>
              <a:rPr lang="en-US" altLang="ja-JP" sz="2215" dirty="0">
                <a:solidFill>
                  <a:srgbClr val="FF0000"/>
                </a:solidFill>
              </a:rPr>
              <a:t>&lt;161 &amp; </a:t>
            </a:r>
            <a:r>
              <a:rPr lang="en-US" altLang="ja-JP" sz="2215" dirty="0" err="1">
                <a:solidFill>
                  <a:srgbClr val="FF0000"/>
                </a:solidFill>
              </a:rPr>
              <a:t>lat</a:t>
            </a:r>
            <a:r>
              <a:rPr lang="en-US" altLang="ja-JP" sz="2215" dirty="0">
                <a:solidFill>
                  <a:srgbClr val="FF0000"/>
                </a:solidFill>
              </a:rPr>
              <a:t>&gt;24 &amp; </a:t>
            </a:r>
            <a:r>
              <a:rPr lang="en-US" altLang="ja-JP" sz="2215" dirty="0" err="1">
                <a:solidFill>
                  <a:srgbClr val="FF0000"/>
                </a:solidFill>
              </a:rPr>
              <a:t>lat</a:t>
            </a:r>
            <a:r>
              <a:rPr lang="en-US" altLang="ja-JP" sz="2215" dirty="0">
                <a:solidFill>
                  <a:srgbClr val="FF0000"/>
                </a:solidFill>
              </a:rPr>
              <a:t>&lt;36)</a:t>
            </a:r>
          </a:p>
          <a:p>
            <a:pPr marL="316520" indent="-316520"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/>
              <a:t>cpue2 &lt;- </a:t>
            </a:r>
            <a:r>
              <a:rPr lang="en-US" altLang="ja-JP" sz="2215" dirty="0" err="1"/>
              <a:t>tapply</a:t>
            </a:r>
            <a:r>
              <a:rPr lang="en-US" altLang="ja-JP" sz="2215" dirty="0"/>
              <a:t>(tdat2$N, tdat2$year, mean)</a:t>
            </a:r>
          </a:p>
          <a:p>
            <a:pPr marL="316520" indent="-316520"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/>
              <a:t>plot(names(cpue2), cpue2/mean(cpue2),      	type="b", </a:t>
            </a:r>
            <a:r>
              <a:rPr lang="en-US" altLang="ja-JP" sz="2215" dirty="0" err="1"/>
              <a:t>xlab</a:t>
            </a:r>
            <a:r>
              <a:rPr lang="en-US" altLang="ja-JP" sz="2215" dirty="0"/>
              <a:t>="Year",</a:t>
            </a:r>
            <a:r>
              <a:rPr lang="en-US" altLang="ja-JP" sz="2215" dirty="0" err="1"/>
              <a:t>ylab</a:t>
            </a:r>
            <a:r>
              <a:rPr lang="en-US" altLang="ja-JP" sz="2215" dirty="0"/>
              <a:t>="CPUE", 	</a:t>
            </a:r>
            <a:r>
              <a:rPr lang="en-US" altLang="ja-JP" sz="2215" dirty="0" err="1"/>
              <a:t>ylim</a:t>
            </a:r>
            <a:r>
              <a:rPr lang="en-US" altLang="ja-JP" sz="2215" dirty="0"/>
              <a:t>=c(0,2))</a:t>
            </a:r>
          </a:p>
          <a:p>
            <a:pPr marL="316520" indent="-316520"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/>
              <a:t>cpue1 &lt;- </a:t>
            </a:r>
            <a:r>
              <a:rPr lang="en-US" altLang="ja-JP" sz="2215" dirty="0" err="1"/>
              <a:t>tapply</a:t>
            </a:r>
            <a:r>
              <a:rPr lang="en-US" altLang="ja-JP" sz="2215" dirty="0"/>
              <a:t>(</a:t>
            </a:r>
            <a:r>
              <a:rPr lang="en-US" altLang="ja-JP" sz="2215" dirty="0" err="1"/>
              <a:t>tdat$N</a:t>
            </a:r>
            <a:r>
              <a:rPr lang="en-US" altLang="ja-JP" sz="2215" dirty="0"/>
              <a:t>, </a:t>
            </a:r>
            <a:r>
              <a:rPr lang="en-US" altLang="ja-JP" sz="2215" dirty="0" err="1"/>
              <a:t>tdat$year</a:t>
            </a:r>
            <a:r>
              <a:rPr lang="en-US" altLang="ja-JP" sz="2215" dirty="0"/>
              <a:t>, mean)</a:t>
            </a:r>
          </a:p>
          <a:p>
            <a:pPr marL="316520" indent="-316520"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/>
              <a:t>points(names(cpue1),cpue1/mean(cpue1), </a:t>
            </a:r>
          </a:p>
          <a:p>
            <a:pPr>
              <a:buClr>
                <a:srgbClr val="FF0000"/>
              </a:buClr>
            </a:pPr>
            <a:r>
              <a:rPr lang="en-US" altLang="ja-JP" sz="2215" dirty="0"/>
              <a:t>                 type="b",</a:t>
            </a:r>
            <a:r>
              <a:rPr lang="en-US" altLang="ja-JP" sz="2215" dirty="0" err="1"/>
              <a:t>pch</a:t>
            </a:r>
            <a:r>
              <a:rPr lang="en-US" altLang="ja-JP" sz="2215" dirty="0"/>
              <a:t>=2,col=2)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/>
              <a:t>  legend("</a:t>
            </a:r>
            <a:r>
              <a:rPr lang="en-US" altLang="ja-JP" sz="2215" dirty="0" err="1"/>
              <a:t>bottomleft</a:t>
            </a:r>
            <a:r>
              <a:rPr lang="en-US" altLang="ja-JP" sz="2215" dirty="0"/>
              <a:t>",</a:t>
            </a:r>
            <a:r>
              <a:rPr lang="en-US" altLang="ja-JP" sz="2215" dirty="0" err="1"/>
              <a:t>pch</a:t>
            </a:r>
            <a:r>
              <a:rPr lang="en-US" altLang="ja-JP" sz="2215" dirty="0"/>
              <a:t>=1:2,col=1:2,</a:t>
            </a:r>
          </a:p>
          <a:p>
            <a:pPr>
              <a:buClr>
                <a:srgbClr val="FF0000"/>
              </a:buClr>
            </a:pPr>
            <a:r>
              <a:rPr lang="en-US" altLang="ja-JP" sz="2215" dirty="0"/>
              <a:t>                  legend=c("</a:t>
            </a:r>
            <a:r>
              <a:rPr lang="ja-JP" altLang="en-US" sz="2215" dirty="0"/>
              <a:t>一部海域</a:t>
            </a:r>
            <a:r>
              <a:rPr lang="en-US" altLang="ja-JP" sz="2215" dirty="0"/>
              <a:t>","</a:t>
            </a:r>
            <a:r>
              <a:rPr lang="ja-JP" altLang="en-US" sz="2215" dirty="0"/>
              <a:t>全海域</a:t>
            </a:r>
            <a:r>
              <a:rPr lang="en-US" altLang="ja-JP" sz="2215" dirty="0"/>
              <a:t>"))</a:t>
            </a:r>
          </a:p>
          <a:p>
            <a:pPr>
              <a:buClr>
                <a:srgbClr val="FF0000"/>
              </a:buClr>
            </a:pPr>
            <a:endParaRPr lang="en-US" altLang="ja-JP" sz="2215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4" y="3916326"/>
            <a:ext cx="4143970" cy="280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角丸四角形 11"/>
          <p:cNvSpPr/>
          <p:nvPr/>
        </p:nvSpPr>
        <p:spPr>
          <a:xfrm>
            <a:off x="4660177" y="5192111"/>
            <a:ext cx="7234643" cy="1412695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316520" indent="-316520">
              <a:buFont typeface="Arial" panose="020B0604020202020204" pitchFamily="34" charset="0"/>
              <a:buChar char="•"/>
            </a:pPr>
            <a:r>
              <a:rPr lang="ja-JP" altLang="en-US" sz="1938" dirty="0"/>
              <a:t>一部海域だけで見た場合と，全海域で見た場合で，傾向はかなり異なる</a:t>
            </a:r>
            <a:endParaRPr lang="en-US" altLang="ja-JP" sz="1938" dirty="0"/>
          </a:p>
          <a:p>
            <a:pPr marL="316520" indent="-316520">
              <a:buFont typeface="Arial" panose="020B0604020202020204" pitchFamily="34" charset="0"/>
              <a:buChar char="•"/>
            </a:pPr>
            <a:r>
              <a:rPr lang="ja-JP" altLang="en-US" sz="1938" dirty="0"/>
              <a:t>全海域のデータを使うと，漁場の移動の影響が年の</a:t>
            </a:r>
            <a:r>
              <a:rPr lang="en-US" altLang="ja-JP" sz="1938" dirty="0"/>
              <a:t>CPUE</a:t>
            </a:r>
            <a:r>
              <a:rPr lang="ja-JP" altLang="en-US" sz="1938" dirty="0"/>
              <a:t>の変化だと，誤って捉えられてしまう</a:t>
            </a:r>
            <a:endParaRPr lang="en-US" altLang="ja-JP" sz="1938" dirty="0"/>
          </a:p>
        </p:txBody>
      </p:sp>
    </p:spTree>
    <p:extLst>
      <p:ext uri="{BB962C8B-B14F-4D97-AF65-F5344CB8AC3E}">
        <p14:creationId xmlns:p14="http://schemas.microsoft.com/office/powerpoint/2010/main" val="853729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3380" y="740849"/>
            <a:ext cx="11650980" cy="66275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アプローチ</a:t>
            </a:r>
            <a:r>
              <a:rPr kumimoji="1" lang="en-US" altLang="ja-JP" dirty="0"/>
              <a:t>B</a:t>
            </a:r>
            <a:r>
              <a:rPr lang="en-US" altLang="ja-JP" dirty="0"/>
              <a:t>. </a:t>
            </a:r>
            <a:r>
              <a:rPr lang="ja-JP" altLang="en-US" dirty="0"/>
              <a:t>一般化線形モデル（</a:t>
            </a:r>
            <a:r>
              <a:rPr lang="en-US" altLang="ja-JP" dirty="0"/>
              <a:t>GLM</a:t>
            </a:r>
            <a:r>
              <a:rPr lang="ja-JP" altLang="en-US" dirty="0"/>
              <a:t>）　　</a:t>
            </a:r>
            <a:r>
              <a:rPr lang="en-US" altLang="ja-JP" dirty="0"/>
              <a:t>	</a:t>
            </a:r>
            <a:r>
              <a:rPr lang="ja-JP" altLang="en-US" dirty="0"/>
              <a:t>　　　を用いた解析</a:t>
            </a:r>
            <a:r>
              <a:rPr lang="en-US" altLang="ja-JP" dirty="0"/>
              <a:t> (CPUE</a:t>
            </a:r>
            <a:r>
              <a:rPr lang="ja-JP" altLang="en-US" dirty="0"/>
              <a:t>標準化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539740" y="1886379"/>
            <a:ext cx="6282087" cy="3841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776" indent="-252776"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 err="1"/>
              <a:t>gres</a:t>
            </a:r>
            <a:r>
              <a:rPr lang="en-US" altLang="ja-JP" sz="2215" dirty="0"/>
              <a:t> &lt;- </a:t>
            </a:r>
            <a:r>
              <a:rPr lang="en-US" altLang="ja-JP" sz="2215" dirty="0" err="1">
                <a:solidFill>
                  <a:srgbClr val="FF0000"/>
                </a:solidFill>
              </a:rPr>
              <a:t>glm</a:t>
            </a:r>
            <a:r>
              <a:rPr lang="en-US" altLang="ja-JP" sz="2215" dirty="0">
                <a:solidFill>
                  <a:srgbClr val="FF0000"/>
                </a:solidFill>
              </a:rPr>
              <a:t>(</a:t>
            </a:r>
            <a:r>
              <a:rPr lang="en-US" altLang="ja-JP" sz="2215" dirty="0" err="1">
                <a:solidFill>
                  <a:srgbClr val="FF0000"/>
                </a:solidFill>
              </a:rPr>
              <a:t>N~factor</a:t>
            </a:r>
            <a:r>
              <a:rPr lang="en-US" altLang="ja-JP" sz="2215" dirty="0">
                <a:solidFill>
                  <a:srgbClr val="FF0000"/>
                </a:solidFill>
              </a:rPr>
              <a:t>(year)+factor(</a:t>
            </a:r>
            <a:r>
              <a:rPr lang="en-US" altLang="ja-JP" sz="2215" dirty="0" err="1">
                <a:solidFill>
                  <a:srgbClr val="FF0000"/>
                </a:solidFill>
              </a:rPr>
              <a:t>lon</a:t>
            </a:r>
            <a:r>
              <a:rPr lang="en-US" altLang="ja-JP" sz="2215" dirty="0">
                <a:solidFill>
                  <a:srgbClr val="FF0000"/>
                </a:solidFill>
              </a:rPr>
              <a:t>)+   	     	   factor(</a:t>
            </a:r>
            <a:r>
              <a:rPr lang="en-US" altLang="ja-JP" sz="2215" dirty="0" err="1">
                <a:solidFill>
                  <a:srgbClr val="FF0000"/>
                </a:solidFill>
              </a:rPr>
              <a:t>lat</a:t>
            </a:r>
            <a:r>
              <a:rPr lang="en-US" altLang="ja-JP" sz="2215" dirty="0">
                <a:solidFill>
                  <a:srgbClr val="FF0000"/>
                </a:solidFill>
              </a:rPr>
              <a:t>), data=</a:t>
            </a:r>
            <a:r>
              <a:rPr lang="en-US" altLang="ja-JP" sz="2215" dirty="0" err="1">
                <a:solidFill>
                  <a:srgbClr val="FF0000"/>
                </a:solidFill>
              </a:rPr>
              <a:t>tdat,family</a:t>
            </a:r>
            <a:r>
              <a:rPr lang="en-US" altLang="ja-JP" sz="2215" dirty="0">
                <a:solidFill>
                  <a:srgbClr val="FF0000"/>
                </a:solidFill>
              </a:rPr>
              <a:t>="</a:t>
            </a:r>
            <a:r>
              <a:rPr lang="en-US" altLang="ja-JP" sz="2215" dirty="0" err="1">
                <a:solidFill>
                  <a:srgbClr val="FF0000"/>
                </a:solidFill>
              </a:rPr>
              <a:t>poisson</a:t>
            </a:r>
            <a:r>
              <a:rPr lang="en-US" altLang="ja-JP" sz="2215" dirty="0">
                <a:solidFill>
                  <a:srgbClr val="FF0000"/>
                </a:solidFill>
              </a:rPr>
              <a:t>")</a:t>
            </a:r>
          </a:p>
          <a:p>
            <a:pPr marL="252776" indent="-252776"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/>
              <a:t>cpue3 &lt;- </a:t>
            </a:r>
            <a:r>
              <a:rPr lang="en-US" altLang="ja-JP" sz="2215" dirty="0" err="1"/>
              <a:t>exp</a:t>
            </a:r>
            <a:r>
              <a:rPr lang="en-US" altLang="ja-JP" sz="2215" dirty="0"/>
              <a:t>(c(0,gres$coef[2:16]))</a:t>
            </a:r>
          </a:p>
          <a:p>
            <a:pPr marL="252776" indent="-252776"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/>
              <a:t>plot(cpue3/mean(cpue3),type="b")</a:t>
            </a:r>
          </a:p>
          <a:p>
            <a:pPr marL="252776" indent="-252776"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/>
              <a:t>points(cpue2/mean(cpue2),type="b",</a:t>
            </a:r>
            <a:r>
              <a:rPr lang="en-US" altLang="ja-JP" sz="2215" dirty="0" err="1"/>
              <a:t>pch</a:t>
            </a:r>
            <a:r>
              <a:rPr lang="en-US" altLang="ja-JP" sz="2215" dirty="0"/>
              <a:t>=2)</a:t>
            </a:r>
          </a:p>
          <a:p>
            <a:pPr marL="252776" indent="-252776"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/>
              <a:t>points(cpue1/mean(cpue1),type="b",</a:t>
            </a:r>
            <a:r>
              <a:rPr lang="en-US" altLang="ja-JP" sz="2215" dirty="0" err="1"/>
              <a:t>pch</a:t>
            </a:r>
            <a:r>
              <a:rPr lang="en-US" altLang="ja-JP" sz="2215" dirty="0"/>
              <a:t>=3)</a:t>
            </a:r>
          </a:p>
          <a:p>
            <a:pPr marL="252776" indent="-252776"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215" dirty="0"/>
              <a:t>legend("</a:t>
            </a:r>
            <a:r>
              <a:rPr lang="en-US" altLang="ja-JP" sz="2215" dirty="0" err="1"/>
              <a:t>topright</a:t>
            </a:r>
            <a:r>
              <a:rPr lang="en-US" altLang="ja-JP" sz="2215" dirty="0"/>
              <a:t>", </a:t>
            </a:r>
            <a:r>
              <a:rPr lang="en-US" altLang="ja-JP" sz="2215" dirty="0" err="1"/>
              <a:t>pch</a:t>
            </a:r>
            <a:r>
              <a:rPr lang="en-US" altLang="ja-JP" sz="2215" dirty="0"/>
              <a:t>=1:3,</a:t>
            </a:r>
          </a:p>
          <a:p>
            <a:pPr>
              <a:buClr>
                <a:srgbClr val="FF0000"/>
              </a:buClr>
            </a:pPr>
            <a:r>
              <a:rPr lang="en-US" altLang="ja-JP" sz="2215" dirty="0"/>
              <a:t>             legend=c("GLM","</a:t>
            </a:r>
            <a:r>
              <a:rPr lang="ja-JP" altLang="en-US" sz="2215" dirty="0"/>
              <a:t>一部海域</a:t>
            </a:r>
            <a:r>
              <a:rPr lang="en-US" altLang="ja-JP" sz="2215" dirty="0"/>
              <a:t>","</a:t>
            </a:r>
            <a:r>
              <a:rPr lang="ja-JP" altLang="en-US" sz="2215" dirty="0"/>
              <a:t>全海域</a:t>
            </a:r>
            <a:r>
              <a:rPr lang="en-US" altLang="ja-JP" sz="2215" dirty="0"/>
              <a:t>"))</a:t>
            </a:r>
          </a:p>
          <a:p>
            <a:pPr marL="252776" indent="-252776">
              <a:buClr>
                <a:srgbClr val="FF0000"/>
              </a:buClr>
              <a:buFont typeface="Calibri" panose="020F0502020204030204" pitchFamily="34" charset="0"/>
              <a:buChar char="˃"/>
            </a:pPr>
            <a:endParaRPr lang="en-US" altLang="ja-JP" sz="2215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endParaRPr lang="en-US" altLang="ja-JP" sz="2215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15" y="1717679"/>
            <a:ext cx="4835736" cy="327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46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356135" y="365125"/>
            <a:ext cx="10997665" cy="5032375"/>
          </a:xfrm>
        </p:spPr>
        <p:txBody>
          <a:bodyPr>
            <a:normAutofit/>
          </a:bodyPr>
          <a:lstStyle/>
          <a:p>
            <a:pPr algn="ctr"/>
            <a:r>
              <a:rPr lang="en-US" altLang="ja-JP" sz="6000" dirty="0"/>
              <a:t>~</a:t>
            </a:r>
            <a:r>
              <a:rPr lang="ja-JP" altLang="en-US" sz="6000" dirty="0"/>
              <a:t>まず使ってみよう</a:t>
            </a:r>
            <a:r>
              <a:rPr lang="en-US" altLang="ja-JP" sz="6000" dirty="0"/>
              <a:t>~</a:t>
            </a:r>
            <a:endParaRPr kumimoji="1" lang="ja-JP" altLang="en-US" sz="44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339966" y="3975234"/>
            <a:ext cx="5383205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R</a:t>
            </a:r>
            <a:r>
              <a:rPr lang="ja-JP" altLang="en-US" sz="3200" dirty="0" err="1"/>
              <a:t>での</a:t>
            </a:r>
            <a:r>
              <a:rPr lang="ja-JP" altLang="en-US" sz="3200" dirty="0"/>
              <a:t>コマンド入力に慣れる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08931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CPUE</a:t>
            </a:r>
            <a:r>
              <a:rPr kumimoji="1" lang="ja-JP" altLang="en-US" dirty="0"/>
              <a:t>標準化とは？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215" dirty="0"/>
              <a:t>統計的な手法（</a:t>
            </a:r>
            <a:r>
              <a:rPr lang="en-US" altLang="ja-JP" sz="2215" dirty="0"/>
              <a:t>GLM</a:t>
            </a:r>
            <a:r>
              <a:rPr lang="ja-JP" altLang="en-US" sz="2215" dirty="0"/>
              <a:t>等）を用いて，応答変数に影響を与える様々な要因を特定し，その中から資源量指数を取り出すこと</a:t>
            </a:r>
            <a:endParaRPr lang="en-US" altLang="ja-JP" sz="2215" dirty="0"/>
          </a:p>
          <a:p>
            <a:r>
              <a:rPr lang="ja-JP" altLang="en-US" sz="2215" dirty="0"/>
              <a:t>例データでの応答変数＝</a:t>
            </a:r>
            <a:r>
              <a:rPr lang="en-US" altLang="ja-JP" sz="2215" dirty="0"/>
              <a:t>N</a:t>
            </a:r>
          </a:p>
          <a:p>
            <a:r>
              <a:rPr lang="ja-JP" altLang="en-US" sz="2215" dirty="0"/>
              <a:t>資源量指数＝年による</a:t>
            </a:r>
            <a:r>
              <a:rPr lang="en-US" altLang="ja-JP" sz="2215" dirty="0"/>
              <a:t>CPUE</a:t>
            </a:r>
            <a:r>
              <a:rPr lang="ja-JP" altLang="en-US" sz="2215" dirty="0"/>
              <a:t>の変化</a:t>
            </a:r>
            <a:endParaRPr lang="en-US" altLang="ja-JP" sz="2215" dirty="0"/>
          </a:p>
          <a:p>
            <a:r>
              <a:rPr lang="ja-JP" altLang="en-US" sz="2215" dirty="0"/>
              <a:t>そのほかの要因＝緯度，経度</a:t>
            </a:r>
            <a:endParaRPr lang="en-US" altLang="ja-JP" sz="2215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3491" y="3905408"/>
            <a:ext cx="5891356" cy="475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92" dirty="0" err="1">
                <a:solidFill>
                  <a:srgbClr val="FF0000"/>
                </a:solidFill>
              </a:rPr>
              <a:t>N~</a:t>
            </a:r>
            <a:r>
              <a:rPr lang="en-US" altLang="ja-JP" sz="2492" u="sng" dirty="0" err="1">
                <a:solidFill>
                  <a:srgbClr val="FF0000"/>
                </a:solidFill>
              </a:rPr>
              <a:t>factor</a:t>
            </a:r>
            <a:r>
              <a:rPr lang="en-US" altLang="ja-JP" sz="2492" u="sng" dirty="0">
                <a:solidFill>
                  <a:srgbClr val="FF0000"/>
                </a:solidFill>
              </a:rPr>
              <a:t>(year)</a:t>
            </a:r>
            <a:r>
              <a:rPr lang="en-US" altLang="ja-JP" sz="2492" dirty="0">
                <a:solidFill>
                  <a:srgbClr val="FF0000"/>
                </a:solidFill>
              </a:rPr>
              <a:t>+</a:t>
            </a:r>
            <a:r>
              <a:rPr lang="en-US" altLang="ja-JP" sz="2492" u="sng" dirty="0">
                <a:solidFill>
                  <a:srgbClr val="FF0000"/>
                </a:solidFill>
              </a:rPr>
              <a:t>factor(</a:t>
            </a:r>
            <a:r>
              <a:rPr lang="en-US" altLang="ja-JP" sz="2492" u="sng" dirty="0" err="1">
                <a:solidFill>
                  <a:srgbClr val="FF0000"/>
                </a:solidFill>
              </a:rPr>
              <a:t>lon</a:t>
            </a:r>
            <a:r>
              <a:rPr lang="en-US" altLang="ja-JP" sz="2492" u="sng" dirty="0">
                <a:solidFill>
                  <a:srgbClr val="FF0000"/>
                </a:solidFill>
              </a:rPr>
              <a:t>)+factor(</a:t>
            </a:r>
            <a:r>
              <a:rPr lang="en-US" altLang="ja-JP" sz="2492" u="sng" dirty="0" err="1">
                <a:solidFill>
                  <a:srgbClr val="FF0000"/>
                </a:solidFill>
              </a:rPr>
              <a:t>lat</a:t>
            </a:r>
            <a:r>
              <a:rPr lang="en-US" altLang="ja-JP" sz="2492" u="sng" dirty="0">
                <a:solidFill>
                  <a:srgbClr val="FF0000"/>
                </a:solidFill>
              </a:rPr>
              <a:t>)</a:t>
            </a:r>
            <a:endParaRPr lang="ja-JP" altLang="en-US" sz="2492" u="sng" dirty="0">
              <a:solidFill>
                <a:srgbClr val="FF0000"/>
              </a:solidFill>
            </a:endParaRPr>
          </a:p>
        </p:txBody>
      </p:sp>
      <p:sp>
        <p:nvSpPr>
          <p:cNvPr id="5" name="線吹き出し 1 (枠付き) 4"/>
          <p:cNvSpPr/>
          <p:nvPr/>
        </p:nvSpPr>
        <p:spPr>
          <a:xfrm>
            <a:off x="3603491" y="4628543"/>
            <a:ext cx="1178440" cy="355479"/>
          </a:xfrm>
          <a:prstGeom prst="borderCallout1">
            <a:avLst>
              <a:gd name="adj1" fmla="val -1798"/>
              <a:gd name="adj2" fmla="val 5686"/>
              <a:gd name="adj3" fmla="val -92979"/>
              <a:gd name="adj4" fmla="val 140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938" dirty="0"/>
              <a:t>応答変数</a:t>
            </a:r>
          </a:p>
        </p:txBody>
      </p:sp>
      <p:sp>
        <p:nvSpPr>
          <p:cNvPr id="12" name="線吹き出し 1 (枠付き) 11"/>
          <p:cNvSpPr/>
          <p:nvPr/>
        </p:nvSpPr>
        <p:spPr>
          <a:xfrm>
            <a:off x="4356653" y="5279444"/>
            <a:ext cx="1737542" cy="817277"/>
          </a:xfrm>
          <a:prstGeom prst="borderCallout1">
            <a:avLst>
              <a:gd name="adj1" fmla="val -1798"/>
              <a:gd name="adj2" fmla="val 53620"/>
              <a:gd name="adj3" fmla="val -122338"/>
              <a:gd name="adj4" fmla="val 4499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938" dirty="0"/>
              <a:t>取り出したい「年」の要素</a:t>
            </a:r>
          </a:p>
        </p:txBody>
      </p:sp>
      <p:sp>
        <p:nvSpPr>
          <p:cNvPr id="13" name="線吹き出し 1 (枠付き) 12"/>
          <p:cNvSpPr/>
          <p:nvPr/>
        </p:nvSpPr>
        <p:spPr>
          <a:xfrm>
            <a:off x="6633997" y="5279443"/>
            <a:ext cx="1737542" cy="934149"/>
          </a:xfrm>
          <a:prstGeom prst="borderCallout1">
            <a:avLst>
              <a:gd name="adj1" fmla="val -1798"/>
              <a:gd name="adj2" fmla="val 53620"/>
              <a:gd name="adj3" fmla="val -109827"/>
              <a:gd name="adj4" fmla="val 298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938" dirty="0"/>
              <a:t>応答変数に影響を与える他の要因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179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3900" y="365125"/>
            <a:ext cx="10629900" cy="13255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CPUE</a:t>
            </a:r>
            <a:r>
              <a:rPr kumimoji="1" lang="ja-JP" altLang="en-US" dirty="0"/>
              <a:t>標準化についての参考文献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79120" y="2034539"/>
            <a:ext cx="11071859" cy="4707905"/>
          </a:xfrm>
        </p:spPr>
        <p:txBody>
          <a:bodyPr>
            <a:normAutofit/>
          </a:bodyPr>
          <a:lstStyle/>
          <a:p>
            <a:r>
              <a:rPr lang="en-US" altLang="ja-JP" sz="2215" dirty="0"/>
              <a:t>Maunder, Punt AE. 2004. Standardizing Catch and Effort Data: A Review of Recent Approaches. Fish. Res. 70, 141-159</a:t>
            </a:r>
          </a:p>
          <a:p>
            <a:r>
              <a:rPr lang="ja-JP" altLang="en-US" sz="2215" dirty="0"/>
              <a:t>庄野</a:t>
            </a:r>
            <a:r>
              <a:rPr lang="en-US" altLang="ja-JP" sz="2215" dirty="0"/>
              <a:t>. 2004. CPUE</a:t>
            </a:r>
            <a:r>
              <a:rPr lang="ja-JP" altLang="en-US" sz="2215" dirty="0"/>
              <a:t>標準化に用いられる統計学的アプローチに関する総説</a:t>
            </a:r>
            <a:r>
              <a:rPr lang="en-US" altLang="ja-JP" sz="2215" dirty="0"/>
              <a:t>. </a:t>
            </a:r>
            <a:r>
              <a:rPr lang="ja-JP" altLang="en-US" sz="2215" dirty="0"/>
              <a:t>水産海洋研究 </a:t>
            </a:r>
            <a:r>
              <a:rPr lang="en-US" altLang="ja-JP" sz="2215" dirty="0"/>
              <a:t>68, 106-120 </a:t>
            </a:r>
          </a:p>
          <a:p>
            <a:r>
              <a:rPr lang="ja-JP" altLang="en-US" sz="2215" dirty="0"/>
              <a:t>大気海洋研究所共同利用シンポジウム発表資料 「日本延縄漁業データを用いた標準化</a:t>
            </a:r>
            <a:r>
              <a:rPr lang="en-US" altLang="ja-JP" sz="2215" dirty="0"/>
              <a:t>CPUE</a:t>
            </a:r>
            <a:r>
              <a:rPr lang="ja-JP" altLang="en-US" sz="2215" dirty="0"/>
              <a:t>」 </a:t>
            </a:r>
            <a:r>
              <a:rPr lang="en-US" altLang="ja-JP" sz="2215" dirty="0"/>
              <a:t>http://cse.fra.affrc.go.jp/ichimomo/Tuna/glm_longline_presentation.pdf</a:t>
            </a:r>
          </a:p>
          <a:p>
            <a:endParaRPr lang="en-US" altLang="ja-JP" sz="2215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677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# </a:t>
            </a:r>
            <a:r>
              <a:rPr kumimoji="1" lang="ja-JP" altLang="en-US" dirty="0"/>
              <a:t>等高線図のプロット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784470" y="1186829"/>
            <a:ext cx="4954782" cy="4917903"/>
          </a:xfrm>
          <a:prstGeom prst="rect">
            <a:avLst/>
          </a:prstGeom>
        </p:spPr>
        <p:txBody>
          <a:bodyPr vert="horz" wrap="none" lIns="63305" tIns="31652" rIns="63305" bIns="31652" rtlCol="0">
            <a:noAutofit/>
          </a:bodyPr>
          <a:lstStyle>
            <a:lvl1pPr marL="365125" indent="-365125" algn="l" defTabSz="829818" rtl="0" eaLnBrk="1" latinLnBrk="0" hangingPunct="1">
              <a:lnSpc>
                <a:spcPct val="90000"/>
              </a:lnSpc>
              <a:spcBef>
                <a:spcPts val="907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64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7273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2182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7091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000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16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6909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16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11818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16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6727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16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215" dirty="0"/>
              <a:t>#</a:t>
            </a:r>
            <a:r>
              <a:rPr lang="ja-JP" altLang="en-US" sz="2215" dirty="0"/>
              <a:t> 経度・経度ごとの平均</a:t>
            </a:r>
            <a:endParaRPr lang="en-US" altLang="ja-JP" sz="2215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92" dirty="0"/>
              <a:t>x &lt;- </a:t>
            </a:r>
            <a:r>
              <a:rPr lang="en-US" altLang="ja-JP" sz="2492" dirty="0" err="1"/>
              <a:t>tapply</a:t>
            </a:r>
            <a:r>
              <a:rPr lang="en-US" altLang="ja-JP" sz="2492" dirty="0"/>
              <a:t>(</a:t>
            </a:r>
            <a:r>
              <a:rPr lang="en-US" altLang="ja-JP" sz="2492" dirty="0" err="1"/>
              <a:t>tdat$N</a:t>
            </a:r>
            <a:r>
              <a:rPr lang="en-US" altLang="ja-JP" sz="2492" dirty="0"/>
              <a:t>,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altLang="ja-JP" sz="2492" dirty="0"/>
              <a:t>     </a:t>
            </a:r>
            <a:r>
              <a:rPr lang="ja-JP" altLang="en-US" sz="2492" dirty="0"/>
              <a:t>　　</a:t>
            </a:r>
            <a:r>
              <a:rPr lang="en-US" altLang="ja-JP" sz="2492" dirty="0"/>
              <a:t> list(</a:t>
            </a:r>
            <a:r>
              <a:rPr lang="en-US" altLang="ja-JP" sz="2492" dirty="0" err="1"/>
              <a:t>tdat$lon,tdat$lat</a:t>
            </a:r>
            <a:r>
              <a:rPr lang="en-US" altLang="ja-JP" sz="2492" dirty="0"/>
              <a:t>),mean)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altLang="ja-JP" sz="2215" dirty="0"/>
              <a:t># </a:t>
            </a:r>
            <a:r>
              <a:rPr lang="ja-JP" altLang="en-US" sz="2215" dirty="0"/>
              <a:t>これを</a:t>
            </a:r>
            <a:r>
              <a:rPr lang="en-US" altLang="ja-JP" sz="2215" dirty="0"/>
              <a:t>2</a:t>
            </a:r>
            <a:r>
              <a:rPr lang="ja-JP" altLang="en-US" sz="2215" dirty="0"/>
              <a:t>次元平面上にプロットしてみる</a:t>
            </a:r>
            <a:endParaRPr lang="en-US" altLang="ja-JP" sz="2215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92" dirty="0"/>
              <a:t>x1 &lt;- </a:t>
            </a:r>
            <a:r>
              <a:rPr lang="en-US" altLang="ja-JP" sz="2492" dirty="0" err="1"/>
              <a:t>as.numeric</a:t>
            </a:r>
            <a:r>
              <a:rPr lang="en-US" altLang="ja-JP" sz="2492" dirty="0"/>
              <a:t>(</a:t>
            </a:r>
            <a:r>
              <a:rPr lang="en-US" altLang="ja-JP" sz="2492" dirty="0" err="1"/>
              <a:t>dimnames</a:t>
            </a:r>
            <a:r>
              <a:rPr lang="en-US" altLang="ja-JP" sz="2492" dirty="0"/>
              <a:t>(x)[[1]])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92" dirty="0"/>
              <a:t>y1 &lt;- </a:t>
            </a:r>
            <a:r>
              <a:rPr lang="en-US" altLang="ja-JP" sz="2492" dirty="0" err="1"/>
              <a:t>as.numeric</a:t>
            </a:r>
            <a:r>
              <a:rPr lang="en-US" altLang="ja-JP" sz="2492" dirty="0"/>
              <a:t>(</a:t>
            </a:r>
            <a:r>
              <a:rPr lang="en-US" altLang="ja-JP" sz="2492" dirty="0" err="1"/>
              <a:t>dimnames</a:t>
            </a:r>
            <a:r>
              <a:rPr lang="en-US" altLang="ja-JP" sz="2492" dirty="0"/>
              <a:t>(x)[[2]])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92" dirty="0"/>
              <a:t>image(x1,y1, x, </a:t>
            </a:r>
            <a:r>
              <a:rPr lang="en-US" altLang="ja-JP" sz="2492" dirty="0" err="1"/>
              <a:t>xlab</a:t>
            </a:r>
            <a:r>
              <a:rPr lang="en-US" altLang="ja-JP" sz="2492" dirty="0"/>
              <a:t>="Lon",</a:t>
            </a:r>
            <a:r>
              <a:rPr lang="en-US" altLang="ja-JP" sz="2492" dirty="0" err="1"/>
              <a:t>ylab</a:t>
            </a:r>
            <a:r>
              <a:rPr lang="en-US" altLang="ja-JP" sz="2492" dirty="0"/>
              <a:t>="</a:t>
            </a:r>
            <a:r>
              <a:rPr lang="en-US" altLang="ja-JP" sz="2492" dirty="0" err="1"/>
              <a:t>Lat</a:t>
            </a:r>
            <a:r>
              <a:rPr lang="en-US" altLang="ja-JP" sz="2492" dirty="0"/>
              <a:t>",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altLang="ja-JP" sz="2492" dirty="0"/>
              <a:t>                col=rev(</a:t>
            </a:r>
            <a:r>
              <a:rPr lang="en-US" altLang="ja-JP" sz="2492" dirty="0" err="1"/>
              <a:t>heat.colors</a:t>
            </a:r>
            <a:r>
              <a:rPr lang="en-US" altLang="ja-JP" sz="2492" dirty="0"/>
              <a:t>(12)))</a:t>
            </a:r>
          </a:p>
          <a:p>
            <a:pPr>
              <a:buClr>
                <a:srgbClr val="FF0000"/>
              </a:buClr>
              <a:buFont typeface="Symbol" panose="05050102010706020507" pitchFamily="18" charset="2"/>
              <a:buChar char="&gt;"/>
            </a:pPr>
            <a:r>
              <a:rPr lang="en-US" altLang="ja-JP" sz="2492" dirty="0">
                <a:solidFill>
                  <a:srgbClr val="FF0000"/>
                </a:solidFill>
              </a:rPr>
              <a:t>contour(x1,y1,x,add=TRUE)</a:t>
            </a:r>
          </a:p>
        </p:txBody>
      </p:sp>
    </p:spTree>
    <p:extLst>
      <p:ext uri="{BB962C8B-B14F-4D97-AF65-F5344CB8AC3E}">
        <p14:creationId xmlns:p14="http://schemas.microsoft.com/office/powerpoint/2010/main" val="4120964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6956B-FAD2-4C51-A3EB-F3D8E3112177}" type="slidenum">
              <a:rPr kumimoji="1" lang="ja-JP" altLang="en-US" smtClean="0"/>
              <a:t>63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618610" y="1133357"/>
            <a:ext cx="4954782" cy="5459055"/>
          </a:xfrm>
          <a:prstGeom prst="rect">
            <a:avLst/>
          </a:prstGeom>
        </p:spPr>
        <p:txBody>
          <a:bodyPr vert="horz" wrap="none" lIns="63305" tIns="31652" rIns="63305" bIns="31652" rtlCol="0">
            <a:noAutofit/>
          </a:bodyPr>
          <a:lstStyle>
            <a:lvl1pPr marL="365125" indent="-365125" algn="l" defTabSz="829818" rtl="0" eaLnBrk="1" latinLnBrk="0" hangingPunct="1">
              <a:lnSpc>
                <a:spcPct val="90000"/>
              </a:lnSpc>
              <a:spcBef>
                <a:spcPts val="907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364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7273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2182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7091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000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16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6909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16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11818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16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6727" indent="-207455" algn="l" defTabSz="829818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kumimoji="1" sz="16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215" dirty="0"/>
              <a:t># </a:t>
            </a:r>
            <a:r>
              <a:rPr lang="ja-JP" altLang="en-US" sz="2215" dirty="0"/>
              <a:t>解像度の高い日本地図</a:t>
            </a:r>
            <a:endParaRPr lang="en-US" altLang="ja-JP" sz="2215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92" dirty="0"/>
              <a:t>library(</a:t>
            </a:r>
            <a:r>
              <a:rPr lang="en-US" altLang="ja-JP" sz="2492" dirty="0" err="1"/>
              <a:t>mapdata</a:t>
            </a:r>
            <a:r>
              <a:rPr lang="en-US" altLang="ja-JP" sz="2492" dirty="0"/>
              <a:t>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92" dirty="0"/>
              <a:t>map("japan")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92" dirty="0" err="1"/>
              <a:t>map.axes</a:t>
            </a:r>
            <a:r>
              <a:rPr lang="en-US" altLang="ja-JP" sz="2492" dirty="0"/>
              <a:t>()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endParaRPr lang="en-US" altLang="ja-JP" sz="2492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92" dirty="0"/>
              <a:t>map("japan",</a:t>
            </a:r>
            <a:r>
              <a:rPr lang="en-US" altLang="ja-JP" sz="2492" dirty="0" err="1"/>
              <a:t>xlim</a:t>
            </a:r>
            <a:r>
              <a:rPr lang="en-US" altLang="ja-JP" sz="2492" dirty="0"/>
              <a:t>=c(135,140),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altLang="ja-JP" sz="2492" dirty="0"/>
              <a:t>          </a:t>
            </a:r>
            <a:r>
              <a:rPr lang="en-US" altLang="ja-JP" sz="2492" dirty="0" err="1"/>
              <a:t>ylim</a:t>
            </a:r>
            <a:r>
              <a:rPr lang="en-US" altLang="ja-JP" sz="2492" dirty="0"/>
              <a:t>=c(32,35),fill=</a:t>
            </a:r>
            <a:r>
              <a:rPr lang="en-US" altLang="ja-JP" sz="2492" dirty="0" err="1"/>
              <a:t>T,col</a:t>
            </a:r>
            <a:r>
              <a:rPr lang="en-US" altLang="ja-JP" sz="2492" dirty="0"/>
              <a:t>="gray")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92" dirty="0" err="1"/>
              <a:t>map.axes</a:t>
            </a:r>
            <a:r>
              <a:rPr lang="en-US" altLang="ja-JP" sz="2492" dirty="0"/>
              <a:t>()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r>
              <a:rPr lang="en-US" altLang="ja-JP" sz="2492" dirty="0"/>
              <a:t>points(137, 33)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˃"/>
            </a:pPr>
            <a:endParaRPr lang="en-US" altLang="ja-JP" sz="2492" dirty="0"/>
          </a:p>
        </p:txBody>
      </p:sp>
    </p:spTree>
    <p:extLst>
      <p:ext uri="{BB962C8B-B14F-4D97-AF65-F5344CB8AC3E}">
        <p14:creationId xmlns:p14="http://schemas.microsoft.com/office/powerpoint/2010/main" val="2751289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8863" cy="1325563"/>
          </a:xfrm>
        </p:spPr>
        <p:txBody>
          <a:bodyPr/>
          <a:lstStyle/>
          <a:p>
            <a:r>
              <a:rPr lang="en-US" altLang="ja-JP"/>
              <a:t>R</a:t>
            </a:r>
            <a:r>
              <a:rPr lang="ja-JP" altLang="en-US"/>
              <a:t>情報 </a:t>
            </a:r>
            <a:br>
              <a:rPr lang="en-US" altLang="ja-JP"/>
            </a:br>
            <a:r>
              <a:rPr lang="en-US" altLang="ja-JP" sz="3200"/>
              <a:t>Rjpwiki     </a:t>
            </a:r>
            <a:r>
              <a:rPr lang="en-US" altLang="ja-JP" sz="3200">
                <a:hlinkClick r:id="rId2"/>
              </a:rPr>
              <a:t>http://www.okada.jp.org/RWiki/</a:t>
            </a:r>
            <a:endParaRPr lang="ja-JP" altLang="en-US"/>
          </a:p>
        </p:txBody>
      </p:sp>
      <p:sp>
        <p:nvSpPr>
          <p:cNvPr id="4301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63600" y="1738313"/>
            <a:ext cx="10515600" cy="148431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ja-JP"/>
              <a:t>Tips/</a:t>
            </a:r>
            <a:r>
              <a:rPr lang="ja-JP" altLang="en-US"/>
              <a:t>山椒</a:t>
            </a:r>
            <a:r>
              <a:rPr lang="en-US" altLang="ja-JP"/>
              <a:t>Tips</a:t>
            </a:r>
            <a:r>
              <a:rPr lang="ja-JP" altLang="en-US"/>
              <a:t>集</a:t>
            </a:r>
            <a:r>
              <a:rPr lang="en-US" altLang="ja-JP" sz="2400"/>
              <a:t>http://www.okada.jp.org/RWiki/?Tips%2F%BB%B3%DC%A5Tips%BD%B8</a:t>
            </a:r>
            <a:endParaRPr lang="ja-JP" altLang="en-US"/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3125788"/>
            <a:ext cx="10831513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3" name="スライド番号プレースホルダー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1170F7FD-9610-4218-9B32-65971A2FFF58}" type="slidenum">
              <a:rPr lang="en-US" altLang="ja-JP" smtClean="0"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64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15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8863" cy="1325563"/>
          </a:xfrm>
        </p:spPr>
        <p:txBody>
          <a:bodyPr/>
          <a:lstStyle/>
          <a:p>
            <a:r>
              <a:rPr lang="en-US" altLang="ja-JP"/>
              <a:t>R</a:t>
            </a:r>
            <a:r>
              <a:rPr lang="ja-JP" altLang="en-US"/>
              <a:t>情報 </a:t>
            </a:r>
            <a:br>
              <a:rPr lang="en-US" altLang="ja-JP"/>
            </a:br>
            <a:r>
              <a:rPr lang="en-US" altLang="ja-JP" sz="3200"/>
              <a:t>Rjpwiki     </a:t>
            </a:r>
            <a:r>
              <a:rPr lang="en-US" altLang="ja-JP" sz="3200">
                <a:hlinkClick r:id="rId2"/>
              </a:rPr>
              <a:t>http://www.okada.jp.org/RWiki/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63600" y="1738313"/>
            <a:ext cx="10515600" cy="1484312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charset="0"/>
              <a:buNone/>
              <a:defRPr/>
            </a:pPr>
            <a:r>
              <a:rPr lang="ja-JP" altLang="en-US" dirty="0"/>
              <a:t>知っているといつか役に立つ</a:t>
            </a:r>
            <a:r>
              <a:rPr lang="en-US" altLang="ja-JP" dirty="0"/>
              <a:t>(?)</a:t>
            </a:r>
            <a:r>
              <a:rPr lang="ja-JP" altLang="en-US" dirty="0"/>
              <a:t>関数達</a:t>
            </a:r>
            <a:endParaRPr lang="en-US" altLang="ja-JP" dirty="0"/>
          </a:p>
          <a:p>
            <a:pPr marL="0" indent="0">
              <a:buFont typeface="Arial" charset="0"/>
              <a:buNone/>
              <a:defRPr/>
            </a:pPr>
            <a:r>
              <a:rPr lang="en-US" altLang="ja-JP" dirty="0"/>
              <a:t>http://www.okada.jp.org/RWiki/index.php?%C3%CE%A4%C3%A4%C6%A4%A4%A4%EB%A4%C8%A4%A4%A4%C4%A4%AB%CC%F2%A4%CB%CE%A9%A4%C4%28%3F%29%B4%D8%BF%F4%C3%A3</a:t>
            </a:r>
            <a:endParaRPr lang="ja-JP" altLang="en-US" dirty="0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922588"/>
            <a:ext cx="14547850" cy="539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7" name="スライド番号プレースホルダー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4D3C88E8-88E6-4B8D-ACDA-C9487D033136}" type="slidenum">
              <a:rPr lang="en-US" altLang="ja-JP" smtClean="0"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65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227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8863" cy="1325563"/>
          </a:xfrm>
        </p:spPr>
        <p:txBody>
          <a:bodyPr/>
          <a:lstStyle/>
          <a:p>
            <a:r>
              <a:rPr lang="en-US" altLang="ja-JP"/>
              <a:t>R</a:t>
            </a:r>
            <a:r>
              <a:rPr lang="ja-JP" altLang="en-US"/>
              <a:t>情報 </a:t>
            </a:r>
            <a:br>
              <a:rPr lang="en-US" altLang="ja-JP"/>
            </a:br>
            <a:r>
              <a:rPr lang="en-US" altLang="ja-JP" sz="3200"/>
              <a:t>Rjpwiki     </a:t>
            </a:r>
            <a:r>
              <a:rPr lang="en-US" altLang="ja-JP" sz="3200">
                <a:hlinkClick r:id="rId2"/>
              </a:rPr>
              <a:t>http://www.okada.jp.org/RWiki/</a:t>
            </a:r>
            <a:endParaRPr lang="ja-JP" altLang="en-US"/>
          </a:p>
        </p:txBody>
      </p:sp>
      <p:sp>
        <p:nvSpPr>
          <p:cNvPr id="4505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63600" y="1738313"/>
            <a:ext cx="10515600" cy="1484312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/>
              <a:t>グラフィックス参考実例集</a:t>
            </a:r>
            <a:endParaRPr lang="en-US" altLang="ja-JP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/>
              <a:t>http://www.okada.jp.org/RWiki/?%A5%B0%A5%E9%A5%D5%A5%A3%A5%C3%A5%AF%A5%B9%BB%B2%B9%CD%BC%C2%CE%E3%BD%B8</a:t>
            </a:r>
            <a:endParaRPr lang="ja-JP" altLang="en-US"/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3276600"/>
            <a:ext cx="12782550" cy="573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1" name="スライド番号プレースホルダー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CE5DADB9-D120-46F9-9A8F-8D4C425C33DD}" type="slidenum">
              <a:rPr lang="en-US" altLang="ja-JP" smtClean="0"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66</a:t>
            </a:fld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23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8480" y="365125"/>
            <a:ext cx="10815320" cy="90360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dirty="0"/>
              <a:t>R</a:t>
            </a:r>
            <a:r>
              <a:rPr lang="ja-JP" altLang="en-US" dirty="0"/>
              <a:t> </a:t>
            </a:r>
            <a:r>
              <a:rPr lang="en-US" altLang="ja-JP" dirty="0"/>
              <a:t>console</a:t>
            </a:r>
            <a:r>
              <a:rPr lang="ja-JP" altLang="en-US" dirty="0"/>
              <a:t>上でコマンドを打っていく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268730"/>
            <a:ext cx="10728960" cy="6035040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3705860" y="3122295"/>
            <a:ext cx="6306820" cy="18611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solidFill>
                  <a:schemeClr val="tx1"/>
                </a:solidFill>
              </a:rPr>
              <a:t>R console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tx1"/>
                </a:solidFill>
              </a:rPr>
              <a:t>コマンドを実行する画面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tx1"/>
                </a:solidFill>
              </a:rPr>
              <a:t>後戻りはできない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/>
                </a:solidFill>
              </a:rPr>
              <a:t>"&gt;" </a:t>
            </a:r>
            <a:r>
              <a:rPr lang="ja-JP" altLang="en-US" sz="2800" dirty="0">
                <a:solidFill>
                  <a:schemeClr val="tx1"/>
                </a:solidFill>
              </a:rPr>
              <a:t>のあとにコマンドを打っていく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984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365125"/>
            <a:ext cx="11010900" cy="90360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dirty="0"/>
              <a:t>計算機がわりに使う</a:t>
            </a:r>
            <a:r>
              <a:rPr lang="en-US" altLang="ja-JP" dirty="0"/>
              <a:t> (1)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68730"/>
            <a:ext cx="10751820" cy="604789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933700" y="3201531"/>
            <a:ext cx="87879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←　「コマンド」を打って，最後に「</a:t>
            </a:r>
            <a:r>
              <a:rPr kumimoji="1" lang="en-US" altLang="ja-JP" sz="2800" dirty="0">
                <a:solidFill>
                  <a:srgbClr val="FF0000"/>
                </a:solidFill>
              </a:rPr>
              <a:t>Enter</a:t>
            </a:r>
            <a:r>
              <a:rPr kumimoji="1" lang="ja-JP" altLang="en-US" sz="2800" dirty="0">
                <a:solidFill>
                  <a:srgbClr val="FF0000"/>
                </a:solidFill>
              </a:rPr>
              <a:t>」</a:t>
            </a:r>
            <a:endParaRPr kumimoji="1" lang="en-US" altLang="ja-JP" sz="2800" dirty="0">
              <a:solidFill>
                <a:srgbClr val="FF0000"/>
              </a:solidFill>
            </a:endParaRPr>
          </a:p>
          <a:p>
            <a:r>
              <a:rPr lang="en-US" altLang="ja-JP" sz="2800" dirty="0">
                <a:solidFill>
                  <a:srgbClr val="FF0000"/>
                </a:solidFill>
              </a:rPr>
              <a:t>					</a:t>
            </a:r>
            <a:r>
              <a:rPr kumimoji="1" lang="ja-JP" altLang="en-US" sz="2800" dirty="0">
                <a:solidFill>
                  <a:srgbClr val="FF0000"/>
                </a:solidFill>
              </a:rPr>
              <a:t>または「</a:t>
            </a:r>
            <a:r>
              <a:rPr kumimoji="1" lang="en-US" altLang="ja-JP" sz="2800" dirty="0">
                <a:solidFill>
                  <a:srgbClr val="FF0000"/>
                </a:solidFill>
              </a:rPr>
              <a:t>Return</a:t>
            </a:r>
            <a:r>
              <a:rPr kumimoji="1" lang="ja-JP" altLang="en-US" sz="2800" dirty="0">
                <a:solidFill>
                  <a:srgbClr val="FF0000"/>
                </a:solidFill>
              </a:rPr>
              <a:t>を押す」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14500" y="3581786"/>
            <a:ext cx="4503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accent5"/>
                </a:solidFill>
              </a:rPr>
              <a:t>←　その「答え」が表示される</a:t>
            </a:r>
          </a:p>
        </p:txBody>
      </p:sp>
      <p:sp>
        <p:nvSpPr>
          <p:cNvPr id="9" name="角丸四角形 8"/>
          <p:cNvSpPr/>
          <p:nvPr/>
        </p:nvSpPr>
        <p:spPr>
          <a:xfrm>
            <a:off x="3339966" y="4348088"/>
            <a:ext cx="7300390" cy="18611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tx1"/>
                </a:solidFill>
              </a:rPr>
              <a:t>基本的な四則演算（＋，</a:t>
            </a:r>
            <a:r>
              <a:rPr kumimoji="1" lang="en-US" altLang="ja-JP" sz="2800" dirty="0">
                <a:solidFill>
                  <a:schemeClr val="tx1"/>
                </a:solidFill>
              </a:rPr>
              <a:t>―</a:t>
            </a:r>
            <a:r>
              <a:rPr kumimoji="1" lang="ja-JP" altLang="en-US" sz="2800" dirty="0" err="1">
                <a:solidFill>
                  <a:schemeClr val="tx1"/>
                </a:solidFill>
              </a:rPr>
              <a:t>，</a:t>
            </a:r>
            <a:r>
              <a:rPr kumimoji="1" lang="ja-JP" altLang="en-US" sz="2800" dirty="0">
                <a:solidFill>
                  <a:schemeClr val="tx1"/>
                </a:solidFill>
              </a:rPr>
              <a:t>＊，</a:t>
            </a:r>
            <a:r>
              <a:rPr lang="en-US" altLang="ja-JP" sz="2800" dirty="0">
                <a:solidFill>
                  <a:schemeClr val="tx1"/>
                </a:solidFill>
              </a:rPr>
              <a:t>/</a:t>
            </a:r>
            <a:r>
              <a:rPr lang="ja-JP" altLang="en-US" sz="2800" dirty="0">
                <a:solidFill>
                  <a:schemeClr val="tx1"/>
                </a:solidFill>
              </a:rPr>
              <a:t>）や  関数が使える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ja-JP" altLang="en-US" sz="2800" b="1" dirty="0">
                <a:solidFill>
                  <a:srgbClr val="FF0000"/>
                </a:solidFill>
              </a:rPr>
              <a:t>「一問一答」</a:t>
            </a:r>
            <a:r>
              <a:rPr lang="ja-JP" altLang="en-US" sz="2800" dirty="0">
                <a:solidFill>
                  <a:schemeClr val="tx1"/>
                </a:solidFill>
              </a:rPr>
              <a:t>が基本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0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7" y="1463040"/>
            <a:ext cx="10461413" cy="5884545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480907" y="517525"/>
            <a:ext cx="11025293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dirty="0"/>
              <a:t>計算機がわりに使う</a:t>
            </a:r>
            <a:r>
              <a:rPr lang="en-US" altLang="ja-JP" dirty="0"/>
              <a:t> (2)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09399" y="2374284"/>
            <a:ext cx="2185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←　四則演算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08182" y="2994629"/>
            <a:ext cx="893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←　</a:t>
            </a:r>
            <a:r>
              <a:rPr kumimoji="1" lang="en-US" altLang="ja-JP" sz="2800" dirty="0">
                <a:solidFill>
                  <a:srgbClr val="FF0000"/>
                </a:solidFill>
              </a:rPr>
              <a:t>":" </a:t>
            </a:r>
            <a:r>
              <a:rPr kumimoji="1" lang="ja-JP" altLang="en-US" sz="2800" dirty="0">
                <a:solidFill>
                  <a:srgbClr val="FF0000"/>
                </a:solidFill>
              </a:rPr>
              <a:t>で整数をつなげる．</a:t>
            </a:r>
            <a:r>
              <a:rPr kumimoji="1" lang="en-US" altLang="ja-JP" sz="2800" dirty="0">
                <a:solidFill>
                  <a:srgbClr val="FF0000"/>
                </a:solidFill>
              </a:rPr>
              <a:t>1:5</a:t>
            </a:r>
            <a:r>
              <a:rPr kumimoji="1" lang="ja-JP" altLang="en-US" sz="2800" dirty="0">
                <a:solidFill>
                  <a:srgbClr val="FF0000"/>
                </a:solidFill>
              </a:rPr>
              <a:t>は，</a:t>
            </a:r>
            <a:r>
              <a:rPr kumimoji="1" lang="en-US" altLang="ja-JP" sz="2800" dirty="0">
                <a:solidFill>
                  <a:srgbClr val="FF0000"/>
                </a:solidFill>
              </a:rPr>
              <a:t>1</a:t>
            </a:r>
            <a:r>
              <a:rPr kumimoji="1" lang="ja-JP" altLang="en-US" sz="2800" dirty="0">
                <a:solidFill>
                  <a:srgbClr val="FF0000"/>
                </a:solidFill>
              </a:rPr>
              <a:t>から</a:t>
            </a:r>
            <a:r>
              <a:rPr kumimoji="1" lang="en-US" altLang="ja-JP" sz="2800" dirty="0">
                <a:solidFill>
                  <a:srgbClr val="FF0000"/>
                </a:solidFill>
              </a:rPr>
              <a:t>5</a:t>
            </a:r>
            <a:r>
              <a:rPr kumimoji="1" lang="ja-JP" altLang="en-US" sz="2800" dirty="0" err="1">
                <a:solidFill>
                  <a:srgbClr val="FF0000"/>
                </a:solidFill>
              </a:rPr>
              <a:t>までの</a:t>
            </a:r>
            <a:r>
              <a:rPr kumimoji="1" lang="ja-JP" altLang="en-US" sz="2800" dirty="0">
                <a:solidFill>
                  <a:srgbClr val="FF0000"/>
                </a:solidFill>
              </a:rPr>
              <a:t>数列を表す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33654" y="3729364"/>
            <a:ext cx="4990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←　</a:t>
            </a:r>
            <a:r>
              <a:rPr kumimoji="1" lang="en-US" altLang="ja-JP" sz="2800" dirty="0">
                <a:solidFill>
                  <a:srgbClr val="FF0000"/>
                </a:solidFill>
              </a:rPr>
              <a:t>1</a:t>
            </a:r>
            <a:r>
              <a:rPr kumimoji="1" lang="ja-JP" altLang="en-US" sz="2800" dirty="0">
                <a:solidFill>
                  <a:srgbClr val="FF0000"/>
                </a:solidFill>
              </a:rPr>
              <a:t>から</a:t>
            </a:r>
            <a:r>
              <a:rPr kumimoji="1" lang="en-US" altLang="ja-JP" sz="2800" dirty="0">
                <a:solidFill>
                  <a:srgbClr val="FF0000"/>
                </a:solidFill>
              </a:rPr>
              <a:t>5</a:t>
            </a:r>
            <a:r>
              <a:rPr kumimoji="1" lang="ja-JP" altLang="en-US" sz="2800" dirty="0" err="1">
                <a:solidFill>
                  <a:srgbClr val="FF0000"/>
                </a:solidFill>
              </a:rPr>
              <a:t>までの</a:t>
            </a:r>
            <a:r>
              <a:rPr kumimoji="1" lang="ja-JP" altLang="en-US" sz="2800" dirty="0">
                <a:solidFill>
                  <a:srgbClr val="FF0000"/>
                </a:solidFill>
              </a:rPr>
              <a:t>数列の足し算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14181" y="4324186"/>
            <a:ext cx="456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←　</a:t>
            </a:r>
            <a:r>
              <a:rPr kumimoji="1" lang="en-US" altLang="ja-JP" sz="2800" dirty="0">
                <a:solidFill>
                  <a:srgbClr val="FF0000"/>
                </a:solidFill>
              </a:rPr>
              <a:t>1</a:t>
            </a:r>
            <a:r>
              <a:rPr kumimoji="1" lang="ja-JP" altLang="en-US" sz="2800" dirty="0">
                <a:solidFill>
                  <a:srgbClr val="FF0000"/>
                </a:solidFill>
              </a:rPr>
              <a:t>から</a:t>
            </a:r>
            <a:r>
              <a:rPr kumimoji="1" lang="en-US" altLang="ja-JP" sz="2800" dirty="0">
                <a:solidFill>
                  <a:srgbClr val="FF0000"/>
                </a:solidFill>
              </a:rPr>
              <a:t>5</a:t>
            </a:r>
            <a:r>
              <a:rPr kumimoji="1" lang="ja-JP" altLang="en-US" sz="2800" dirty="0" err="1">
                <a:solidFill>
                  <a:srgbClr val="FF0000"/>
                </a:solidFill>
              </a:rPr>
              <a:t>までの</a:t>
            </a:r>
            <a:r>
              <a:rPr kumimoji="1" lang="ja-JP" altLang="en-US" sz="2800" dirty="0">
                <a:solidFill>
                  <a:srgbClr val="FF0000"/>
                </a:solidFill>
              </a:rPr>
              <a:t>数列の平均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672D-401E-4825-87C3-E9E377648ED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6953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marL="457200" indent="-457200" algn="ctr">
          <a:buFont typeface="Arial" panose="020B0604020202020204" pitchFamily="34" charset="0"/>
          <a:buChar char="•"/>
          <a:defRPr kumimoji="1" sz="28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2138</Words>
  <Application>Microsoft Office PowerPoint</Application>
  <PresentationFormat>ワイド画面</PresentationFormat>
  <Paragraphs>440</Paragraphs>
  <Slides>66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66</vt:i4>
      </vt:variant>
    </vt:vector>
  </HeadingPairs>
  <TitlesOfParts>
    <vt:vector size="74" baseType="lpstr">
      <vt:lpstr>ＭＳ Ｐゴシック</vt:lpstr>
      <vt:lpstr>游ゴシック</vt:lpstr>
      <vt:lpstr>游ゴシック Light</vt:lpstr>
      <vt:lpstr>Arial</vt:lpstr>
      <vt:lpstr>Calibri</vt:lpstr>
      <vt:lpstr>Symbol</vt:lpstr>
      <vt:lpstr>Wingdings</vt:lpstr>
      <vt:lpstr>Office テーマ</vt:lpstr>
      <vt:lpstr>Ｒ講習会</vt:lpstr>
      <vt:lpstr>Rとは？</vt:lpstr>
      <vt:lpstr>一般的な漁業データ解析とそれに必要なソフトウェア</vt:lpstr>
      <vt:lpstr>ただし</vt:lpstr>
      <vt:lpstr>R実習流れ</vt:lpstr>
      <vt:lpstr>~まず使ってみよう~</vt:lpstr>
      <vt:lpstr>R console上でコマンドを打っていく</vt:lpstr>
      <vt:lpstr>計算機がわりに使う (1)</vt:lpstr>
      <vt:lpstr>PowerPoint プレゼンテーション</vt:lpstr>
      <vt:lpstr>よく使う関数</vt:lpstr>
      <vt:lpstr>変数に値を代入する</vt:lpstr>
      <vt:lpstr>いろいろな ”型”  1. ベクトル</vt:lpstr>
      <vt:lpstr>いろいろな ”型”  2. 行列</vt:lpstr>
      <vt:lpstr>PowerPoint プレゼンテーション</vt:lpstr>
      <vt:lpstr>いろいろな ”型” 3. リスト・データフレーム</vt:lpstr>
      <vt:lpstr>いろいろな ”型” 3. リスト・データフレーム</vt:lpstr>
      <vt:lpstr>その他</vt:lpstr>
      <vt:lpstr>PowerPoint プレゼンテーション</vt:lpstr>
      <vt:lpstr>PowerPoint プレゼンテーション</vt:lpstr>
      <vt:lpstr>PowerPoint プレゼンテーション</vt:lpstr>
      <vt:lpstr> – 関数と引数 – </vt:lpstr>
      <vt:lpstr>PowerPoint プレゼンテーション</vt:lpstr>
      <vt:lpstr>PowerPoint プレゼンテーション</vt:lpstr>
      <vt:lpstr>PowerPoint プレゼンテーション</vt:lpstr>
      <vt:lpstr>そのほかのグラフ</vt:lpstr>
      <vt:lpstr>PowerPoint プレゼンテーション</vt:lpstr>
      <vt:lpstr>PowerPoint プレゼンテーション</vt:lpstr>
      <vt:lpstr>長いプログラムを書く場合は？→例えば，このようにウィンドウを配置する（左；R console, 右; R エディタ）</vt:lpstr>
      <vt:lpstr>右のテキストエディタでプログラムを編集→実行したい部分を選んで Control + R </vt:lpstr>
      <vt:lpstr>PowerPoint プレゼンテーション</vt:lpstr>
      <vt:lpstr>~外部との連携~</vt:lpstr>
      <vt:lpstr>Rの有利な点：外部との連携</vt:lpstr>
      <vt:lpstr>外部とのやりとりのさいに重要なこと：自分がどこにいるか把握する</vt:lpstr>
      <vt:lpstr>作業用のフォルダを作ってそこに移動する</vt:lpstr>
      <vt:lpstr>データの書き出し write.csv, write.table</vt:lpstr>
      <vt:lpstr>データの読み込み：read.csv, read.table</vt:lpstr>
      <vt:lpstr>Rのオブジェクトそのものの保存，ロード</vt:lpstr>
      <vt:lpstr>パッケージのインストール：最も簡単な場合</vt:lpstr>
      <vt:lpstr>パッケージのインストール：zipファイルまたはtar.gzファイルからのインストール</vt:lpstr>
      <vt:lpstr>PowerPoint プレゼンテーション</vt:lpstr>
      <vt:lpstr>ローカルファイルのインストール</vt:lpstr>
      <vt:lpstr>PowerPoint プレゼンテーション</vt:lpstr>
      <vt:lpstr>配布したパッケージをインストールしてみよう</vt:lpstr>
      <vt:lpstr>さらに原始的な方法：source</vt:lpstr>
      <vt:lpstr> ~いろいろやってみよう~</vt:lpstr>
      <vt:lpstr>配布データを読み込んで，プロットしたり統計解析したりしてみよう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年によるCPUEの変化は，漁場位置の変化か？資源量の変化か？</vt:lpstr>
      <vt:lpstr>アプローチA. 同じ海域でCPUEのトレンドを比較してみる</vt:lpstr>
      <vt:lpstr>アプローチB. 一般化線形モデル（GLM）　　 　　　を用いた解析 (CPUE標準化)</vt:lpstr>
      <vt:lpstr>CPUE標準化とは？</vt:lpstr>
      <vt:lpstr>CPUE標準化についての参考文献</vt:lpstr>
      <vt:lpstr>補足1</vt:lpstr>
      <vt:lpstr>補足2</vt:lpstr>
      <vt:lpstr>R情報  Rjpwiki     http://www.okada.jp.org/RWiki/</vt:lpstr>
      <vt:lpstr>R情報  Rjpwiki     http://www.okada.jp.org/RWiki/</vt:lpstr>
      <vt:lpstr>R情報  Rjpwiki     http://www.okada.jp.org/RWiki/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補足資料：Ｒについて</dc:title>
  <dc:creator>市野川　桃子</dc:creator>
  <cp:lastModifiedBy>市野川　桃子</cp:lastModifiedBy>
  <cp:revision>120</cp:revision>
  <cp:lastPrinted>2016-12-13T00:21:53Z</cp:lastPrinted>
  <dcterms:created xsi:type="dcterms:W3CDTF">2016-12-11T14:39:31Z</dcterms:created>
  <dcterms:modified xsi:type="dcterms:W3CDTF">2017-06-05T14:56:12Z</dcterms:modified>
</cp:coreProperties>
</file>